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8"/>
  </p:notesMasterIdLst>
  <p:handoutMasterIdLst>
    <p:handoutMasterId r:id="rId39"/>
  </p:handoutMasterIdLst>
  <p:sldIdLst>
    <p:sldId id="303" r:id="rId2"/>
    <p:sldId id="264" r:id="rId3"/>
    <p:sldId id="551" r:id="rId4"/>
    <p:sldId id="569" r:id="rId5"/>
    <p:sldId id="564" r:id="rId6"/>
    <p:sldId id="414" r:id="rId7"/>
    <p:sldId id="552" r:id="rId8"/>
    <p:sldId id="262" r:id="rId9"/>
    <p:sldId id="263" r:id="rId10"/>
    <p:sldId id="516" r:id="rId11"/>
    <p:sldId id="265" r:id="rId12"/>
    <p:sldId id="558" r:id="rId13"/>
    <p:sldId id="557" r:id="rId14"/>
    <p:sldId id="560" r:id="rId15"/>
    <p:sldId id="570" r:id="rId16"/>
    <p:sldId id="572" r:id="rId17"/>
    <p:sldId id="575" r:id="rId18"/>
    <p:sldId id="553" r:id="rId19"/>
    <p:sldId id="487" r:id="rId20"/>
    <p:sldId id="374" r:id="rId21"/>
    <p:sldId id="316" r:id="rId22"/>
    <p:sldId id="319" r:id="rId23"/>
    <p:sldId id="346" r:id="rId24"/>
    <p:sldId id="359" r:id="rId25"/>
    <p:sldId id="361" r:id="rId26"/>
    <p:sldId id="362" r:id="rId27"/>
    <p:sldId id="363" r:id="rId28"/>
    <p:sldId id="364" r:id="rId29"/>
    <p:sldId id="565" r:id="rId30"/>
    <p:sldId id="573" r:id="rId31"/>
    <p:sldId id="541" r:id="rId32"/>
    <p:sldId id="492" r:id="rId33"/>
    <p:sldId id="360" r:id="rId34"/>
    <p:sldId id="563" r:id="rId35"/>
    <p:sldId id="267" r:id="rId36"/>
    <p:sldId id="567" r:id="rId37"/>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6"/>
    <p:restoredTop sz="48274"/>
  </p:normalViewPr>
  <p:slideViewPr>
    <p:cSldViewPr snapToGrid="0" snapToObjects="1">
      <p:cViewPr varScale="1">
        <p:scale>
          <a:sx n="65" d="100"/>
          <a:sy n="65" d="100"/>
        </p:scale>
        <p:origin x="1888" y="184"/>
      </p:cViewPr>
      <p:guideLst>
        <p:guide orient="horz" pos="2160"/>
        <p:guide pos="3840"/>
      </p:guideLst>
    </p:cSldViewPr>
  </p:slideViewPr>
  <p:notesTextViewPr>
    <p:cViewPr>
      <p:scale>
        <a:sx n="135" d="100"/>
        <a:sy n="135" d="100"/>
      </p:scale>
      <p:origin x="0" y="0"/>
    </p:cViewPr>
  </p:notesTextViewPr>
  <p:sorterViewPr>
    <p:cViewPr>
      <p:scale>
        <a:sx n="80" d="100"/>
        <a:sy n="80" d="100"/>
      </p:scale>
      <p:origin x="0" y="0"/>
    </p:cViewPr>
  </p:sorter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8/27/20</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8/27/20</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Greetings everyone.</a:t>
            </a:r>
          </a:p>
          <a:p>
            <a:endParaRPr lang="en-US" dirty="0">
              <a:sym typeface="Wingdings" pitchFamily="2" charset="2"/>
            </a:endParaRPr>
          </a:p>
          <a:p>
            <a:r>
              <a:rPr lang="en-US" dirty="0">
                <a:sym typeface="Wingdings" pitchFamily="2" charset="2"/>
              </a:rPr>
              <a:t>In this session we are going to cover an introduction to R, </a:t>
            </a:r>
            <a:r>
              <a:rPr lang="en-US" dirty="0" err="1">
                <a:sym typeface="Wingdings" pitchFamily="2" charset="2"/>
              </a:rPr>
              <a:t>Rstudio</a:t>
            </a:r>
            <a:r>
              <a:rPr lang="en-US" dirty="0">
                <a:sym typeface="Wingdings" pitchFamily="2" charset="2"/>
              </a:rPr>
              <a:t>, and R Markdown.</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off-by-one indexing error was just one of many simple errors the MD Anderson team discovered.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Another type of error that was pervasive in the study was label reversal so that cell lines were labeled sensitive to a drug when they actually were resistant, and vice versa. That type of error can lead to a scenario where a patient gets the chemotherapy that would be predicted to be </a:t>
            </a:r>
            <a:r>
              <a:rPr lang="en-US" i="1" baseline="0" dirty="0"/>
              <a:t>least</a:t>
            </a:r>
            <a:r>
              <a:rPr lang="en-US" i="0" baseline="0" dirty="0"/>
              <a:t> beneficial.</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Other problems they identified were confounding, (**) inclusion of data from sources that were not reported in the paper, (**) and wrong figure shown.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are all simple errors – you don’t have to be incompetent or negligent to make them. (**) Because these errors are so easy to make and because without good documentation or a reproducible workflow it’s hard to catch them, they are also very common.</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777944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key issue in this case study is that the investigators used “point and click” tools like Excel.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prevented peers and independent investigators from catching errors in the analysis, until it was too late.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Duke case study is only one example where the critical barrier</a:t>
            </a:r>
            <a:r>
              <a:rPr lang="en-US" baseline="0" dirty="0"/>
              <a:t> to reproducibility was the tendency of investigators to use graphical user interface “point-and-click” type tools. These interactive tools usually don’t record user actions and because of this, they are fundamentally not reproducible.</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743881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reproducibility doesn’t only help others.  Consider the following 3 statements and ask yourself if they sound familiar.</a:t>
            </a:r>
            <a:endParaRPr lang="en-US" baseline="0" dirty="0"/>
          </a:p>
          <a:p>
            <a:endParaRPr lang="en-US" baseline="0" dirty="0"/>
          </a:p>
          <a:p>
            <a:r>
              <a:rPr lang="en-US" baseline="0" dirty="0"/>
              <a:t>-Can we redo the analysis with this month’s data?</a:t>
            </a:r>
          </a:p>
          <a:p>
            <a:r>
              <a:rPr lang="en-US" baseline="0" dirty="0"/>
              <a:t>-Why do the data in Table 1 not seem to agree with Figure 2?</a:t>
            </a:r>
          </a:p>
          <a:p>
            <a:r>
              <a:rPr lang="en-US" baseline="0" dirty="0"/>
              <a:t>-Why did I decide to omit these six samples from my analysis?</a:t>
            </a:r>
          </a:p>
          <a:p>
            <a:endParaRPr lang="en-US" baseline="0" dirty="0"/>
          </a:p>
          <a:p>
            <a:r>
              <a:rPr lang="en-US" baseline="0" dirty="0"/>
              <a:t>**Your closest collaborator is you from 6 months ago.  You can do yourself a huge favor by using tools that promote reproducibility.</a:t>
            </a:r>
          </a:p>
          <a:p>
            <a:endParaRPr lang="en-US" baseline="0" dirty="0"/>
          </a:p>
          <a:p>
            <a:r>
              <a:rPr lang="en-US" baseline="0" dirty="0"/>
              <a:t>And if you are analyzing </a:t>
            </a:r>
            <a:r>
              <a:rPr lang="en-US" u="sng" baseline="0" dirty="0"/>
              <a:t>clinical</a:t>
            </a:r>
            <a:r>
              <a:rPr lang="en-US" baseline="0" dirty="0"/>
              <a:t> data and might affect patient management or public health based on your findings, that makes it so much more important that you take steps to assure your analysis is documented, free of errors, and reproducible by others.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t>12</a:t>
            </a:fld>
            <a:endParaRPr lang="en-US"/>
          </a:p>
        </p:txBody>
      </p:sp>
    </p:spTree>
    <p:extLst>
      <p:ext uri="{BB962C8B-B14F-4D97-AF65-F5344CB8AC3E}">
        <p14:creationId xmlns:p14="http://schemas.microsoft.com/office/powerpoint/2010/main" val="2457413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r>
              <a:rPr lang="en-US" dirty="0"/>
              <a:t>R Markdown provides us with features and tools to tackle the reproducibility problem.</a:t>
            </a:r>
          </a:p>
          <a:p>
            <a:endParaRPr lang="en-US" dirty="0"/>
          </a:p>
          <a:p>
            <a:r>
              <a:rPr lang="en-US" dirty="0"/>
              <a:t>In R Markdown, we can craft computer code mixed in with narrative annotation that documents the purpose of the code and details about the decisions we made in our analysis.</a:t>
            </a:r>
          </a:p>
          <a:p>
            <a:endParaRPr lang="en-US" dirty="0"/>
          </a:p>
          <a:p>
            <a:r>
              <a:rPr lang="en-US" dirty="0"/>
              <a:t>R Markdown provides a lab notebook interface for analysis, visualization, and annotation of our work.</a:t>
            </a:r>
          </a:p>
          <a:p>
            <a:endParaRPr lang="en-US" dirty="0"/>
          </a:p>
          <a:p>
            <a:r>
              <a:rPr lang="en-US" dirty="0"/>
              <a:t>It is quickly becoming the gold standard for reproducible data analysis.  In the course we will teach you to use R Markdown and we encourage you to continue using it consistently in your future work.  In fact, it is the strongest recommendation we will make to you today.</a:t>
            </a:r>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3382162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Markdown documents are composed of 3 basic building blocks.</a:t>
            </a:r>
          </a:p>
          <a:p>
            <a:endParaRPr lang="en-US" dirty="0"/>
          </a:p>
          <a:p>
            <a:r>
              <a:rPr lang="en-US" dirty="0"/>
              <a:t>**The first is the Header which includes pieces like the name of the document, the document’s author, and the desired output format when the document is assembled.</a:t>
            </a:r>
          </a:p>
          <a:p>
            <a:endParaRPr lang="en-US" dirty="0"/>
          </a:p>
          <a:p>
            <a:r>
              <a:rPr lang="en-US" dirty="0"/>
              <a:t>**The second block is the text.  R Markdown documents can be marked in ways that promote readability with various formatting styles.</a:t>
            </a:r>
          </a:p>
          <a:p>
            <a:endParaRPr lang="en-US" dirty="0"/>
          </a:p>
          <a:p>
            <a:r>
              <a:rPr lang="en-US" dirty="0"/>
              <a:t>**Finally, there are code chunks.  Code chunks include include R code that can be executed to output results.</a:t>
            </a:r>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3365813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Within the R Markdown document, we can execute a single code chunk by ** clicking the “Run Code Chunk” arrow. </a:t>
            </a:r>
          </a:p>
          <a:p>
            <a:endParaRPr lang="en-US" dirty="0"/>
          </a:p>
          <a:p>
            <a:r>
              <a:rPr lang="en-US" dirty="0"/>
              <a:t>And with the click of a button ** (called knitting), we can turn a R Markdown document from this ** to this.</a:t>
            </a:r>
          </a:p>
          <a:p>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t>15</a:t>
            </a:fld>
            <a:endParaRPr lang="en-US"/>
          </a:p>
        </p:txBody>
      </p:sp>
    </p:spTree>
    <p:extLst>
      <p:ext uri="{BB962C8B-B14F-4D97-AF65-F5344CB8AC3E}">
        <p14:creationId xmlns:p14="http://schemas.microsoft.com/office/powerpoint/2010/main" val="40964932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this R Markdown document in greater detail.</a:t>
            </a:r>
          </a:p>
          <a:p>
            <a:endParaRPr lang="en-US" dirty="0"/>
          </a:p>
          <a:p>
            <a:r>
              <a:rPr lang="en-US" dirty="0"/>
              <a:t>Again the first block is header section</a:t>
            </a:r>
          </a:p>
          <a:p>
            <a:endParaRPr lang="en-US" dirty="0"/>
          </a:p>
          <a:p>
            <a:r>
              <a:rPr lang="en-US" dirty="0"/>
              <a:t>** The second block includes narrative text with styling applied.</a:t>
            </a:r>
          </a:p>
          <a:p>
            <a:endParaRPr lang="en-US" baseline="0" dirty="0"/>
          </a:p>
          <a:p>
            <a:r>
              <a:rPr lang="en-US" baseline="0" dirty="0"/>
              <a:t>** Then we get to the code chunks (shown in gray boxes).  Don’t worry about the grammar of these particular code chunks at this point.  In brief the first code chunk generates 100 normally distributed values which are performing a summary on.  The knitted document shows us our code ** and the output of that code.</a:t>
            </a:r>
          </a:p>
          <a:p>
            <a:endParaRPr lang="en-US" baseline="0" dirty="0"/>
          </a:p>
          <a:p>
            <a:r>
              <a:rPr lang="en-US" baseline="0" dirty="0"/>
              <a:t>** The second code chunk renders a histogram visualization of that data.</a:t>
            </a:r>
          </a:p>
          <a:p>
            <a:endParaRPr lang="en-US" baseline="0" dirty="0"/>
          </a:p>
          <a:p>
            <a:r>
              <a:rPr lang="en-US" baseline="0" dirty="0"/>
              <a:t>The result is a neatly formatted document that includes an annotated description of our analysis, the code we used, and the output of that code. </a:t>
            </a:r>
          </a:p>
        </p:txBody>
      </p:sp>
      <p:sp>
        <p:nvSpPr>
          <p:cNvPr id="4" name="Slide Number Placeholder 3"/>
          <p:cNvSpPr>
            <a:spLocks noGrp="1"/>
          </p:cNvSpPr>
          <p:nvPr>
            <p:ph type="sldNum" sz="quarter" idx="10"/>
          </p:nvPr>
        </p:nvSpPr>
        <p:spPr/>
        <p:txBody>
          <a:bodyPr/>
          <a:lstStyle/>
          <a:p>
            <a:fld id="{DD65BEC1-91A9-F040-80A2-A1EC33E8D6DB}" type="slidenum">
              <a:rPr lang="en-US" smtClean="0"/>
              <a:t>16</a:t>
            </a:fld>
            <a:endParaRPr lang="en-US"/>
          </a:p>
        </p:txBody>
      </p:sp>
    </p:spTree>
    <p:extLst>
      <p:ext uri="{BB962C8B-B14F-4D97-AF65-F5344CB8AC3E}">
        <p14:creationId xmlns:p14="http://schemas.microsoft.com/office/powerpoint/2010/main" val="987892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your turn again.</a:t>
            </a:r>
          </a:p>
          <a:p>
            <a:endParaRPr lang="en-US" dirty="0"/>
          </a:p>
          <a:p>
            <a:r>
              <a:rPr lang="en-US" dirty="0"/>
              <a:t>Follow the instructions in Your Turn #2 to</a:t>
            </a:r>
          </a:p>
          <a:p>
            <a:r>
              <a:rPr lang="en-US" dirty="0"/>
              <a:t>-open an R </a:t>
            </a:r>
            <a:r>
              <a:rPr lang="en-US" dirty="0" err="1"/>
              <a:t>Mardown</a:t>
            </a:r>
            <a:r>
              <a:rPr lang="en-US" dirty="0"/>
              <a:t> document</a:t>
            </a:r>
          </a:p>
          <a:p>
            <a:r>
              <a:rPr lang="en-US" dirty="0"/>
              <a:t>-review the format</a:t>
            </a:r>
          </a:p>
          <a:p>
            <a:r>
              <a:rPr lang="en-US" dirty="0"/>
              <a:t>-execute individual code chunks</a:t>
            </a:r>
          </a:p>
          <a:p>
            <a:r>
              <a:rPr lang="en-US" dirty="0"/>
              <a:t>-knit the document</a:t>
            </a:r>
          </a:p>
          <a:p>
            <a:endParaRPr lang="en-US" dirty="0"/>
          </a:p>
          <a:p>
            <a:r>
              <a:rPr lang="en-US" dirty="0"/>
              <a:t>We will meet back in 3 minutes to review this exercise together.</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11802961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are familiar with how to create R Markdown documents we can begin the process of performing data analysis in R in earnest by importing a clinical data set.</a:t>
            </a: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3184192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may look familiar, you saw it in the Welcome presentation.</a:t>
            </a:r>
          </a:p>
          <a:p>
            <a:endParaRPr lang="en-US" dirty="0"/>
          </a:p>
          <a:p>
            <a:r>
              <a:rPr lang="en-US" dirty="0"/>
              <a:t>The first step in the data analysis pipeline is to load the data into the environment so we can begin to tidy and transform that data.</a:t>
            </a:r>
          </a:p>
          <a:p>
            <a:endParaRPr lang="en-US" dirty="0"/>
          </a:p>
          <a:p>
            <a:r>
              <a:rPr lang="en-US" dirty="0"/>
              <a:t>In today’s course we will be using a de-identified data set consisting of COVID-19 laboratory test results from a microbiology lab.  This data is stored as a CSV file.</a:t>
            </a:r>
          </a:p>
        </p:txBody>
      </p:sp>
      <p:sp>
        <p:nvSpPr>
          <p:cNvPr id="4" name="Slide Number Placeholder 3"/>
          <p:cNvSpPr>
            <a:spLocks noGrp="1"/>
          </p:cNvSpPr>
          <p:nvPr>
            <p:ph type="sldNum" sz="quarter" idx="5"/>
          </p:nvPr>
        </p:nvSpPr>
        <p:spPr/>
        <p:txBody>
          <a:bodyPr/>
          <a:lstStyle/>
          <a:p>
            <a:fld id="{1FCC21F6-288D-5A4B-ACA3-285287681776}" type="slidenum">
              <a:rPr lang="en-US" smtClean="0"/>
              <a:t>19</a:t>
            </a:fld>
            <a:endParaRPr lang="en-US"/>
          </a:p>
        </p:txBody>
      </p:sp>
    </p:spTree>
    <p:extLst>
      <p:ext uri="{BB962C8B-B14F-4D97-AF65-F5344CB8AC3E}">
        <p14:creationId xmlns:p14="http://schemas.microsoft.com/office/powerpoint/2010/main" val="3337764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2eb0d21fa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2eb0d21fa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 sure you all are excited to get started programming and we will do that in just a few minutes.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Before we do that I want to introduce you to 3 items.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 first is R. R is a programming language for data analysis. There are lots of great things about R:  it is freely available, great for wrangling data, and very capable for producing impressive visualizations.  There is also a great community of folks using it for data science, and we are excited to welcome you all to the R community via this course.</a:t>
            </a:r>
          </a:p>
          <a:p>
            <a:pPr marL="0" lvl="0" indent="0" algn="l" rtl="0">
              <a:spcBef>
                <a:spcPts val="0"/>
              </a:spcBef>
              <a:spcAft>
                <a:spcPts val="0"/>
              </a:spcAft>
              <a:buNone/>
            </a:pPr>
            <a:endParaRPr lang="en" dirty="0">
              <a:solidFill>
                <a:schemeClr val="dk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a:t>(**) Then, there’s RStudio. RStudio is the name of a company and also the name of a piece of software this company makes (and makes available for free). You can think of RStudio as a sophisticated text editor for writing R code. You can run </a:t>
            </a:r>
            <a:r>
              <a:rPr lang="en" dirty="0">
                <a:solidFill>
                  <a:schemeClr val="dk1"/>
                </a:solidFill>
              </a:rPr>
              <a:t>RStudio on Mac or Windows, or on a server.</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t>(**) Finally there’s R Markdown. R Markdown is a computational document format that has executable code </a:t>
            </a:r>
            <a:r>
              <a:rPr lang="en" u="sng" dirty="0"/>
              <a:t>usually</a:t>
            </a:r>
            <a:r>
              <a:rPr lang="en" dirty="0"/>
              <a:t> written in R. I say </a:t>
            </a:r>
            <a:r>
              <a:rPr lang="en" u="sng" dirty="0"/>
              <a:t>usually</a:t>
            </a:r>
            <a:r>
              <a:rPr lang="en" dirty="0"/>
              <a:t> because it’s actually possible to write code in python, C++, and a other languages inside of an R Markdown document.  R Markdown also includes capabilities for annotating your work which is incredibly handy.</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These three R’s synergize for a robust ecosystem for performing data analysis.</a:t>
            </a:r>
          </a:p>
          <a:p>
            <a:pPr marL="0" lvl="0" indent="0" algn="l" rtl="0">
              <a:spcBef>
                <a:spcPts val="0"/>
              </a:spcBef>
              <a:spcAft>
                <a:spcPts val="0"/>
              </a:spcAft>
              <a:buNone/>
            </a:pPr>
            <a:endParaRPr lang="en" dirty="0"/>
          </a:p>
        </p:txBody>
      </p:sp>
    </p:spTree>
    <p:extLst>
      <p:ext uri="{BB962C8B-B14F-4D97-AF65-F5344CB8AC3E}">
        <p14:creationId xmlns:p14="http://schemas.microsoft.com/office/powerpoint/2010/main" val="36955045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 CSV file? CSV stands</a:t>
            </a:r>
            <a:r>
              <a:rPr lang="en-US" baseline="0" dirty="0"/>
              <a:t> for comma-separated values. </a:t>
            </a:r>
          </a:p>
          <a:p>
            <a:endParaRPr lang="en-US" baseline="0" dirty="0"/>
          </a:p>
          <a:p>
            <a:r>
              <a:rPr lang="en-US" baseline="0" dirty="0"/>
              <a:t>** A CSV file is a plain text file, which means you can open it in a text editor and look at it.</a:t>
            </a:r>
          </a:p>
          <a:p>
            <a:endParaRPr lang="en-US" baseline="0" dirty="0"/>
          </a:p>
          <a:p>
            <a:r>
              <a:rPr lang="en-US" baseline="0" dirty="0"/>
              <a:t>Here we have a CSV file with the names, medical record numbers, and dates of birth for three fictional “patients”</a:t>
            </a:r>
          </a:p>
          <a:p>
            <a:endParaRPr lang="en-US" baseline="0" dirty="0"/>
          </a:p>
          <a:p>
            <a:r>
              <a:rPr lang="en-US" baseline="0" dirty="0"/>
              <a:t>** This data structure is called rectangular because it falls into rows and columns, where each row has the same # of columns, and each columns has the same # of rows. </a:t>
            </a:r>
          </a:p>
          <a:p>
            <a:endParaRPr lang="en-US" baseline="0" dirty="0"/>
          </a:p>
          <a:p>
            <a:r>
              <a:rPr lang="en-US" baseline="0" dirty="0"/>
              <a:t>** Also note that this particular CSV file has a header row that instead of data, has a descriptor of what kinds of data are found in each column. CSV files often but not always have such a header row.</a:t>
            </a:r>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4386338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import our CSV data, we need some additional data analysis tools.  In this course, we will be leveraging the </a:t>
            </a:r>
            <a:r>
              <a:rPr lang="en-US" dirty="0" err="1"/>
              <a:t>Tidyverse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Tidyverse</a:t>
            </a:r>
            <a:r>
              <a:rPr lang="en-US" dirty="0"/>
              <a:t> is a</a:t>
            </a:r>
            <a:r>
              <a:rPr lang="en-US" baseline="0" dirty="0"/>
              <a:t> modern set of tools for data analysis in R. It’s quickly becoming the de facto standard for doing data science with R.</a:t>
            </a:r>
          </a:p>
          <a:p>
            <a:endParaRPr lang="en-US" dirty="0"/>
          </a:p>
          <a:p>
            <a:r>
              <a:rPr lang="en-US" dirty="0"/>
              <a:t>The basic tenets of “tidy” data analysis include:</a:t>
            </a:r>
          </a:p>
          <a:p>
            <a:pPr marL="171450" indent="-171450">
              <a:buFontTx/>
              <a:buChar char="-"/>
            </a:pPr>
            <a:r>
              <a:rPr lang="en-US" dirty="0"/>
              <a:t>Data should be organized in a consistent, standardized way. Each row is an observation, and each column is a variable. This is a very common way to organize data in a spreadsheet and might sound familiar from how you may already organize data in tools like Excel.</a:t>
            </a:r>
          </a:p>
          <a:p>
            <a:pPr marL="171450" indent="-171450">
              <a:buFontTx/>
              <a:buChar char="-"/>
            </a:pPr>
            <a:r>
              <a:rPr lang="en-US" dirty="0"/>
              <a:t>Programming code that acts on the data should be consistent, concise, and mimic the narrative language as much as possible.</a:t>
            </a:r>
          </a:p>
          <a:p>
            <a:pPr marL="171450" indent="-171450">
              <a:buFontTx/>
              <a:buChar char="-"/>
            </a:pPr>
            <a:r>
              <a:rPr lang="en-US" dirty="0"/>
              <a:t>Each data analysis can be broken down into a series of atomic steps, such as “select this column” or ”arrange the data by the values in that column”. An arbitrarily complex data analysis can be broken down as a pipeline of atomic steps.</a:t>
            </a:r>
          </a:p>
        </p:txBody>
      </p:sp>
      <p:sp>
        <p:nvSpPr>
          <p:cNvPr id="4" name="Slide Number Placeholder 3"/>
          <p:cNvSpPr>
            <a:spLocks noGrp="1"/>
          </p:cNvSpPr>
          <p:nvPr>
            <p:ph type="sldNum" sz="quarter" idx="10"/>
          </p:nvPr>
        </p:nvSpPr>
        <p:spPr/>
        <p:txBody>
          <a:bodyPr/>
          <a:lstStyle/>
          <a:p>
            <a:fld id="{DD65BEC1-91A9-F040-80A2-A1EC33E8D6DB}" type="slidenum">
              <a:rPr lang="en-US" smtClean="0"/>
              <a:t>21</a:t>
            </a:fld>
            <a:endParaRPr lang="en-US"/>
          </a:p>
        </p:txBody>
      </p:sp>
    </p:spTree>
    <p:extLst>
      <p:ext uri="{BB962C8B-B14F-4D97-AF65-F5344CB8AC3E}">
        <p14:creationId xmlns:p14="http://schemas.microsoft.com/office/powerpoint/2010/main" val="31108800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Tidyverse</a:t>
            </a:r>
            <a:r>
              <a:rPr lang="en-US" baseline="0" dirty="0"/>
              <a:t> is package (a collection of functions, data, and help documentation) that we can use to extend the functionality of R.</a:t>
            </a:r>
          </a:p>
          <a:p>
            <a:endParaRPr lang="en-US" baseline="0" dirty="0"/>
          </a:p>
          <a:p>
            <a:r>
              <a:rPr lang="en-US" baseline="0" dirty="0"/>
              <a:t>Packages need to be installed explicitly – with the command </a:t>
            </a:r>
            <a:r>
              <a:rPr lang="en-US" b="1" baseline="0" dirty="0" err="1"/>
              <a:t>install.packages</a:t>
            </a:r>
            <a:r>
              <a:rPr lang="en-US" baseline="0" dirty="0"/>
              <a:t>. So let’s say you want to install a package named “</a:t>
            </a:r>
            <a:r>
              <a:rPr lang="en-US" baseline="0" dirty="0" err="1"/>
              <a:t>tidyverse</a:t>
            </a:r>
            <a:r>
              <a:rPr lang="en-US" baseline="0" dirty="0"/>
              <a:t>”. You go to the R Console and type </a:t>
            </a:r>
            <a:r>
              <a:rPr lang="en-US" baseline="0" dirty="0" err="1"/>
              <a:t>install.packages</a:t>
            </a:r>
            <a:r>
              <a:rPr lang="en-US" baseline="0" dirty="0"/>
              <a:t>(“</a:t>
            </a:r>
            <a:r>
              <a:rPr lang="en-US" baseline="0" dirty="0" err="1"/>
              <a:t>tidyverse</a:t>
            </a:r>
            <a:r>
              <a:rPr lang="en-US" baseline="0" dirty="0"/>
              <a:t>”). </a:t>
            </a:r>
          </a:p>
          <a:p>
            <a:endParaRPr lang="en-US" baseline="0" dirty="0"/>
          </a:p>
          <a:p>
            <a:r>
              <a:rPr lang="en-US" baseline="0" dirty="0"/>
              <a:t>Each package you want to use needs to be installed only once on each computer. However, in order to use the functions or data in the package, you also need to </a:t>
            </a:r>
            <a:r>
              <a:rPr lang="en-US" b="1" baseline="0" dirty="0"/>
              <a:t>load</a:t>
            </a:r>
            <a:r>
              <a:rPr lang="en-US" b="0" baseline="0" dirty="0"/>
              <a:t> the package. This is done with the command “library”. So to enable all the functions in the “</a:t>
            </a:r>
            <a:r>
              <a:rPr lang="en-US" b="0" baseline="0" dirty="0" err="1"/>
              <a:t>tidyverse</a:t>
            </a:r>
            <a:r>
              <a:rPr lang="en-US" b="0" baseline="0" dirty="0"/>
              <a:t>” package, you type library(“</a:t>
            </a:r>
            <a:r>
              <a:rPr lang="en-US" b="0" baseline="0" dirty="0" err="1"/>
              <a:t>tidyverse</a:t>
            </a:r>
            <a:r>
              <a:rPr lang="en-US" b="0" baseline="0" dirty="0"/>
              <a:t>”). Packages remain loaded until you quit R. So every time you start a new R session you have to load each package that you want to use again.</a:t>
            </a:r>
          </a:p>
          <a:p>
            <a:endParaRPr lang="en-US" b="0" baseline="0" dirty="0"/>
          </a:p>
          <a:p>
            <a:r>
              <a:rPr lang="en-US" b="0" baseline="0" dirty="0"/>
              <a:t>On our RStudio Server, you won’t need to install any packages for this course (we have installed them for you). But at times in this course you’ll need to load packages. We’ll practice this later.</a:t>
            </a:r>
            <a:endParaRPr lang="en-US" baseline="0" dirty="0"/>
          </a:p>
          <a:p>
            <a:endParaRPr lang="en-US" baseline="0" dirty="0"/>
          </a:p>
          <a:p>
            <a:r>
              <a:rPr lang="en-US" baseline="0" dirty="0"/>
              <a:t>So these are the first two R commands we’ve covered - </a:t>
            </a:r>
            <a:r>
              <a:rPr lang="en-US" b="1" baseline="0" dirty="0" err="1"/>
              <a:t>install.packages</a:t>
            </a:r>
            <a:r>
              <a:rPr lang="en-US" b="1" baseline="0" dirty="0"/>
              <a:t> </a:t>
            </a:r>
            <a:r>
              <a:rPr lang="en-US" baseline="0" dirty="0"/>
              <a:t>and </a:t>
            </a:r>
            <a:r>
              <a:rPr lang="en-US" b="1" baseline="0" dirty="0"/>
              <a:t>library</a:t>
            </a:r>
            <a:r>
              <a:rPr lang="en-US"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25456704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a:t>
            </a:r>
            <a:r>
              <a:rPr lang="en-US" dirty="0" err="1"/>
              <a:t>Tidyverse</a:t>
            </a:r>
            <a:r>
              <a:rPr lang="en-US" dirty="0"/>
              <a:t> package has been loaded via library, we can</a:t>
            </a:r>
            <a:r>
              <a:rPr lang="en-US" baseline="0" dirty="0"/>
              <a:t> import CSV files using the </a:t>
            </a:r>
            <a:r>
              <a:rPr lang="en-US" baseline="0" dirty="0" err="1"/>
              <a:t>read_csv</a:t>
            </a:r>
            <a:r>
              <a:rPr lang="en-US" baseline="0" dirty="0"/>
              <a:t>() function. </a:t>
            </a:r>
          </a:p>
          <a:p>
            <a:endParaRPr lang="en-US" baseline="0" dirty="0"/>
          </a:p>
          <a:p>
            <a:r>
              <a:rPr lang="en-US" baseline="0" dirty="0"/>
              <a:t>Here is a template for how to use the </a:t>
            </a:r>
            <a:r>
              <a:rPr lang="en-US" baseline="0" dirty="0" err="1"/>
              <a:t>read_csv</a:t>
            </a:r>
            <a:r>
              <a:rPr lang="en-US" baseline="0" dirty="0"/>
              <a:t> function to create a data frame object from a CSV file. </a:t>
            </a:r>
          </a:p>
          <a:p>
            <a:endParaRPr lang="en-US" baseline="0" dirty="0"/>
          </a:p>
          <a:p>
            <a:r>
              <a:rPr lang="en-US" baseline="0" dirty="0"/>
              <a:t>You start with the name of a data frame object then you have this left-ward arrow then </a:t>
            </a:r>
            <a:r>
              <a:rPr lang="en-US" baseline="0" dirty="0" err="1"/>
              <a:t>read_csv</a:t>
            </a:r>
            <a:r>
              <a:rPr lang="en-US" baseline="0" dirty="0"/>
              <a:t> and then the file name in parentheses. </a:t>
            </a:r>
          </a:p>
        </p:txBody>
      </p:sp>
      <p:sp>
        <p:nvSpPr>
          <p:cNvPr id="4" name="Slide Number Placeholder 3"/>
          <p:cNvSpPr>
            <a:spLocks noGrp="1"/>
          </p:cNvSpPr>
          <p:nvPr>
            <p:ph type="sldNum" sz="quarter" idx="10"/>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9444038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This code construct is exceedingly common in R, so I want to spend a few minutes exploring it together</a:t>
            </a:r>
          </a:p>
          <a:p>
            <a:pPr marL="171450" indent="-171450">
              <a:buFontTx/>
              <a:buChar char="-"/>
            </a:pPr>
            <a:endParaRPr lang="en-US" baseline="0" dirty="0"/>
          </a:p>
          <a:p>
            <a:pPr marL="171450" indent="-171450">
              <a:buFontTx/>
              <a:buChar char="-"/>
            </a:pPr>
            <a:r>
              <a:rPr lang="en-US" baseline="0" dirty="0" err="1"/>
              <a:t>read_csv</a:t>
            </a:r>
            <a:r>
              <a:rPr lang="en-US" baseline="0" dirty="0"/>
              <a:t>() is a function. Remember that functions are defined in packages. We loaded the </a:t>
            </a:r>
            <a:r>
              <a:rPr lang="en-US" baseline="0" dirty="0" err="1"/>
              <a:t>Tidyverse</a:t>
            </a:r>
            <a:r>
              <a:rPr lang="en-US" baseline="0" dirty="0"/>
              <a:t> package to be able to use the </a:t>
            </a:r>
            <a:r>
              <a:rPr lang="en-US" baseline="0" dirty="0" err="1"/>
              <a:t>read_csv</a:t>
            </a:r>
            <a:r>
              <a:rPr lang="en-US" baseline="0" dirty="0"/>
              <a:t> function. </a:t>
            </a:r>
          </a:p>
          <a:p>
            <a:pPr marL="171450" indent="-171450">
              <a:buFontTx/>
              <a:buChar char="-"/>
            </a:pPr>
            <a:endParaRPr lang="en-US" baseline="0" dirty="0"/>
          </a:p>
          <a:p>
            <a:pPr marL="171450" indent="-171450">
              <a:buFontTx/>
              <a:buChar char="-"/>
            </a:pPr>
            <a:r>
              <a:rPr lang="en-US" baseline="0" dirty="0"/>
              <a:t>You may be familiar with functions from math class. A function takes an input, say an ‘x’ value and returns an output, say a ’y’ value. Functions in computer programming also take inputs and return outputs. But the inputs and outputs here are the arguments and objects that exist within the context of a programming language. </a:t>
            </a:r>
          </a:p>
          <a:p>
            <a:pPr marL="171450" indent="-171450">
              <a:buFontTx/>
              <a:buChar char="-"/>
            </a:pPr>
            <a:endParaRPr lang="en-US" baseline="0" dirty="0"/>
          </a:p>
          <a:p>
            <a:pPr marL="171450" indent="-171450">
              <a:buFontTx/>
              <a:buChar char="-"/>
            </a:pPr>
            <a:r>
              <a:rPr lang="en-US" baseline="0" dirty="0"/>
              <a:t>For </a:t>
            </a:r>
            <a:r>
              <a:rPr lang="en-US" baseline="0" dirty="0" err="1"/>
              <a:t>read_csv</a:t>
            </a:r>
            <a:r>
              <a:rPr lang="en-US" baseline="0" dirty="0"/>
              <a:t>, the input is the file name of a CSV file; and the output is a data frame with the contents of the file.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24749974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input that goes</a:t>
            </a:r>
            <a:r>
              <a:rPr lang="en-US" baseline="0" dirty="0"/>
              <a:t> into a function is called an </a:t>
            </a:r>
            <a:r>
              <a:rPr lang="en-US" u="sng" baseline="0" dirty="0"/>
              <a:t>argument</a:t>
            </a:r>
            <a:r>
              <a:rPr lang="en-US" baseline="0" dirty="0"/>
              <a:t>. The argument to a function gets put in parentheses.</a:t>
            </a:r>
          </a:p>
          <a:p>
            <a:pPr marL="628650" lvl="1" indent="-171450">
              <a:buFontTx/>
              <a:buChar char="-"/>
            </a:pPr>
            <a:endParaRPr lang="en-US" baseline="0" dirty="0"/>
          </a:p>
          <a:p>
            <a:pPr marL="171450" lvl="0" indent="-171450">
              <a:buFontTx/>
              <a:buChar char="-"/>
            </a:pPr>
            <a:r>
              <a:rPr lang="en-US" baseline="0" dirty="0"/>
              <a:t>A function can have zero, one, or many arguments. If there is more than one argument, we use commas to separate them. We’ll see examples of that later.</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15875563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a:t>
            </a:r>
            <a:r>
              <a:rPr lang="en-US" dirty="0" err="1"/>
              <a:t>read_csv</a:t>
            </a:r>
            <a:r>
              <a:rPr lang="en-US" dirty="0"/>
              <a:t> function outputs a data frame (think table), but if we want to *capture* that data frame inside of a named object, we need to specify that explicitly.</a:t>
            </a:r>
            <a:r>
              <a:rPr lang="en-US" baseline="0" dirty="0"/>
              <a:t>  It is a great idea to capture the output of a function in an object so it can be used as the input for other functions, for example to summarize or visualize the data in the named object. </a:t>
            </a:r>
          </a:p>
        </p:txBody>
      </p:sp>
      <p:sp>
        <p:nvSpPr>
          <p:cNvPr id="4" name="Slide Number Placeholder 3"/>
          <p:cNvSpPr>
            <a:spLocks noGrp="1"/>
          </p:cNvSpPr>
          <p:nvPr>
            <p:ph type="sldNum" sz="quarter" idx="10"/>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14194994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put the output of the </a:t>
            </a:r>
            <a:r>
              <a:rPr lang="en-US" dirty="0" err="1"/>
              <a:t>read_csv</a:t>
            </a:r>
            <a:r>
              <a:rPr lang="en-US" dirty="0"/>
              <a:t> function into a named</a:t>
            </a:r>
            <a:r>
              <a:rPr lang="en-US" baseline="0" dirty="0"/>
              <a:t> object, we use the assignment operator. </a:t>
            </a:r>
          </a:p>
          <a:p>
            <a:pPr marL="171450" indent="-171450">
              <a:buFontTx/>
              <a:buChar char="-"/>
            </a:pPr>
            <a:endParaRPr lang="en-US" baseline="0" dirty="0"/>
          </a:p>
          <a:p>
            <a:pPr marL="171450" indent="-171450">
              <a:buFontTx/>
              <a:buChar char="-"/>
            </a:pPr>
            <a:r>
              <a:rPr lang="en-US" baseline="0" dirty="0"/>
              <a:t>The assignment operator is a smaller-than followed by a dash or minus and looks kind of like an arrow pointing left. It’s usually read as “gets.”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907293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put these pieces together to load our </a:t>
            </a:r>
            <a:r>
              <a:rPr lang="en-US" baseline="0" dirty="0" err="1"/>
              <a:t>covid</a:t>
            </a:r>
            <a:r>
              <a:rPr lang="en-US" baseline="0" dirty="0"/>
              <a:t> data set.</a:t>
            </a:r>
          </a:p>
          <a:p>
            <a:endParaRPr lang="en-US" baseline="0" dirty="0"/>
          </a:p>
          <a:p>
            <a:r>
              <a:rPr lang="en-US" baseline="0" dirty="0"/>
              <a:t>This line of code reads the “</a:t>
            </a:r>
            <a:r>
              <a:rPr lang="en-US" baseline="0" dirty="0" err="1"/>
              <a:t>covid_testing</a:t>
            </a:r>
            <a:r>
              <a:rPr lang="en-US" baseline="0" dirty="0"/>
              <a:t> object gets the output of the </a:t>
            </a:r>
            <a:r>
              <a:rPr lang="en-US" baseline="0" dirty="0" err="1"/>
              <a:t>read_csv</a:t>
            </a:r>
            <a:r>
              <a:rPr lang="en-US" baseline="0" dirty="0"/>
              <a:t> function on the </a:t>
            </a:r>
            <a:r>
              <a:rPr lang="en-US" baseline="0" dirty="0" err="1"/>
              <a:t>covid_testing</a:t>
            </a:r>
            <a:r>
              <a:rPr lang="en-US" baseline="0" dirty="0"/>
              <a:t> CSV file”.</a:t>
            </a:r>
          </a:p>
          <a:p>
            <a:endParaRPr lang="en-US" baseline="0" dirty="0"/>
          </a:p>
          <a:p>
            <a:r>
              <a:rPr lang="en-US" baseline="0" dirty="0"/>
              <a:t>You might notice that one of the objects is put in quotes and the other one isn't. </a:t>
            </a:r>
          </a:p>
          <a:p>
            <a:endParaRPr lang="en-US" baseline="0" dirty="0"/>
          </a:p>
          <a:p>
            <a:r>
              <a:rPr lang="en-US" baseline="0" dirty="0"/>
              <a:t>To be honest, quotes can be confusing. Names of objects such as data frames don't get quotes. In contrast, literal file names are always put in quotes.  This is part of the grammar of coding (the syntax) in R that will become more familiar to you as you develop proficiency and comfort with the language.</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1307717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final your turn in this session.</a:t>
            </a:r>
          </a:p>
          <a:p>
            <a:endParaRPr lang="en-US" dirty="0"/>
          </a:p>
          <a:p>
            <a:r>
              <a:rPr lang="en-US" dirty="0"/>
              <a:t>In this exercise, we will ask you to open an R Markdown document and follow the instructions contained in that document to load and explore our data set.</a:t>
            </a:r>
          </a:p>
          <a:p>
            <a:endParaRPr lang="en-US" dirty="0"/>
          </a:p>
          <a:p>
            <a:r>
              <a:rPr lang="en-US" dirty="0"/>
              <a:t>We will meet back in 5 minutes to go over this exercise together.</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1714546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further ado, let’s dive in!!</a:t>
            </a:r>
          </a:p>
          <a:p>
            <a:endParaRPr lang="en-US" dirty="0"/>
          </a:p>
          <a:p>
            <a:r>
              <a:rPr lang="en-US" dirty="0"/>
              <a:t>Getting Started with RStudio.</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have covered in this introductory lesson.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started by defining and differentiating R (the programming language) from </a:t>
            </a:r>
            <a:r>
              <a:rPr lang="en-US" sz="1200" kern="1200" dirty="0" err="1">
                <a:solidFill>
                  <a:schemeClr val="tx1"/>
                </a:solidFill>
                <a:effectLst/>
                <a:latin typeface="+mn-lt"/>
                <a:ea typeface="+mn-ea"/>
                <a:cs typeface="+mn-cs"/>
              </a:rPr>
              <a:t>Rstudio</a:t>
            </a:r>
            <a:r>
              <a:rPr lang="en-US" sz="1200" kern="1200" dirty="0">
                <a:solidFill>
                  <a:schemeClr val="tx1"/>
                </a:solidFill>
                <a:effectLst/>
                <a:latin typeface="+mn-lt"/>
                <a:ea typeface="+mn-ea"/>
                <a:cs typeface="+mn-cs"/>
              </a:rPr>
              <a:t> (the development environment) from R Markdown (the document format we use for reproducible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addition to learning to create and edit R Markdown documents we discussed some basic coding vocabulary including: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-Packages (such as the </a:t>
            </a:r>
            <a:r>
              <a:rPr lang="en-US" sz="1200" kern="1200" dirty="0" err="1">
                <a:solidFill>
                  <a:schemeClr val="tx1"/>
                </a:solidFill>
                <a:effectLst/>
                <a:latin typeface="+mn-lt"/>
                <a:ea typeface="+mn-ea"/>
                <a:cs typeface="+mn-cs"/>
              </a:rPr>
              <a:t>Tidyverse</a:t>
            </a:r>
            <a:r>
              <a:rPr lang="en-US" sz="1200" kern="1200" dirty="0">
                <a:solidFill>
                  <a:schemeClr val="tx1"/>
                </a:solidFill>
                <a:effectLst/>
                <a:latin typeface="+mn-lt"/>
                <a:ea typeface="+mn-ea"/>
                <a:cs typeface="+mn-cs"/>
              </a:rPr>
              <a:t>) which extend the functionality of R.  We us the </a:t>
            </a:r>
            <a:r>
              <a:rPr lang="en-US" sz="1200" kern="1200" dirty="0" err="1">
                <a:solidFill>
                  <a:schemeClr val="tx1"/>
                </a:solidFill>
                <a:effectLst/>
                <a:latin typeface="+mn-lt"/>
                <a:ea typeface="+mn-ea"/>
                <a:cs typeface="+mn-cs"/>
              </a:rPr>
              <a:t>install.packages</a:t>
            </a:r>
            <a:r>
              <a:rPr lang="en-US" sz="1200" kern="1200" dirty="0">
                <a:solidFill>
                  <a:schemeClr val="tx1"/>
                </a:solidFill>
                <a:effectLst/>
                <a:latin typeface="+mn-lt"/>
                <a:ea typeface="+mn-ea"/>
                <a:cs typeface="+mn-cs"/>
              </a:rPr>
              <a:t>() function to install packages, and the library() function to load them into the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-Functions do stuff on our behalf, they accept arguments, and we can store their output in named objects using the assignment operator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we discussed and practiced importing data using the </a:t>
            </a:r>
            <a:r>
              <a:rPr lang="en-US" sz="1200" kern="1200" dirty="0" err="1">
                <a:solidFill>
                  <a:schemeClr val="tx1"/>
                </a:solidFill>
                <a:effectLst/>
                <a:latin typeface="+mn-lt"/>
                <a:ea typeface="+mn-ea"/>
                <a:cs typeface="+mn-cs"/>
              </a:rPr>
              <a:t>read_csv</a:t>
            </a:r>
            <a:r>
              <a:rPr lang="en-US" sz="1200" kern="1200" dirty="0">
                <a:solidFill>
                  <a:schemeClr val="tx1"/>
                </a:solidFill>
                <a:effectLst/>
                <a:latin typeface="+mn-lt"/>
                <a:ea typeface="+mn-ea"/>
                <a:cs typeface="+mn-cs"/>
              </a:rPr>
              <a:t>() function from the </a:t>
            </a:r>
            <a:r>
              <a:rPr lang="en-US" sz="1200" kern="1200" dirty="0" err="1">
                <a:solidFill>
                  <a:schemeClr val="tx1"/>
                </a:solidFill>
                <a:effectLst/>
                <a:latin typeface="+mn-lt"/>
                <a:ea typeface="+mn-ea"/>
                <a:cs typeface="+mn-cs"/>
              </a:rPr>
              <a:t>tidyverse</a:t>
            </a:r>
            <a:r>
              <a:rPr lang="en-US" sz="1200" kern="1200" dirty="0">
                <a:solidFill>
                  <a:schemeClr val="tx1"/>
                </a:solidFill>
                <a:effectLst/>
                <a:latin typeface="+mn-lt"/>
                <a:ea typeface="+mn-ea"/>
                <a:cs typeface="+mn-cs"/>
              </a:rPr>
              <a:t>, and explored this data visually</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each lesson we have included a what else section to introduce you to ”what else” you may want to explore and learn about after completing this course.</a:t>
            </a:r>
          </a:p>
          <a:p>
            <a:endParaRPr lang="en-US" dirty="0"/>
          </a:p>
          <a:p>
            <a:r>
              <a:rPr lang="en-US" dirty="0"/>
              <a:t>This includes helpful hints, other functions in the </a:t>
            </a:r>
            <a:r>
              <a:rPr lang="en-US" dirty="0" err="1"/>
              <a:t>Tidyverse</a:t>
            </a:r>
            <a:r>
              <a:rPr lang="en-US" dirty="0"/>
              <a:t>, and exciting packages you may want to check out.</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Import cheat sheet helps with the grammar of importing data including other file types and those with other separators (like pipes “|” instead of commas).</a:t>
            </a:r>
          </a:p>
          <a:p>
            <a:endParaRPr lang="en-US" dirty="0"/>
          </a:p>
          <a:p>
            <a:r>
              <a:rPr lang="en-US" dirty="0"/>
              <a:t>The Data Import cheat sheet is available on the RStudio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There are a variety of other packages out there designed to deal with different file formats:</a:t>
            </a:r>
          </a:p>
          <a:p>
            <a:pPr marL="0" indent="0">
              <a:buFontTx/>
              <a:buNone/>
            </a:pPr>
            <a:endParaRPr lang="en-US" dirty="0"/>
          </a:p>
          <a:p>
            <a:pPr marL="171450" indent="-171450">
              <a:buFontTx/>
              <a:buChar char="-"/>
            </a:pPr>
            <a:r>
              <a:rPr lang="en-US" dirty="0" err="1"/>
              <a:t>Readxl</a:t>
            </a:r>
            <a:r>
              <a:rPr lang="en-US" dirty="0"/>
              <a:t>: Excel</a:t>
            </a:r>
          </a:p>
          <a:p>
            <a:pPr marL="171450" indent="-171450">
              <a:buFontTx/>
              <a:buChar char="-"/>
            </a:pPr>
            <a:r>
              <a:rPr lang="en-US" dirty="0"/>
              <a:t>Haven: SPSS, Stat, SAS files</a:t>
            </a:r>
          </a:p>
          <a:p>
            <a:pPr marL="171450" indent="-171450">
              <a:buFontTx/>
              <a:buChar char="-"/>
            </a:pPr>
            <a:r>
              <a:rPr lang="en-US" dirty="0" err="1"/>
              <a:t>Googlesheets</a:t>
            </a:r>
            <a:endParaRPr lang="en-US" dirty="0"/>
          </a:p>
          <a:p>
            <a:pPr marL="171450" indent="-171450">
              <a:buFontTx/>
              <a:buChar char="-"/>
            </a:pPr>
            <a:r>
              <a:rPr lang="en-US" dirty="0" err="1"/>
              <a:t>Rvest</a:t>
            </a:r>
            <a:r>
              <a:rPr lang="en-US" dirty="0"/>
              <a:t>: scrape the web</a:t>
            </a:r>
          </a:p>
          <a:p>
            <a:pPr marL="171450" indent="-171450">
              <a:buFontTx/>
              <a:buChar char="-"/>
            </a:pPr>
            <a:r>
              <a:rPr lang="en-US" dirty="0" err="1"/>
              <a:t>Jsonlite</a:t>
            </a:r>
            <a:r>
              <a:rPr lang="en-US" dirty="0"/>
              <a:t>: JSON data and APIs on the web</a:t>
            </a: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3077695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connect to a variety of different databases directly in R to source your data.</a:t>
            </a:r>
          </a:p>
          <a:p>
            <a:endParaRPr lang="en-US" dirty="0"/>
          </a:p>
          <a:p>
            <a:r>
              <a:rPr lang="en-US" dirty="0"/>
              <a:t>If you use any of these, you may want to check out the tools to make database connections in R.</a:t>
            </a: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27296016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In this lesson we practiced “knitting” our analysis to an HTML file.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In addition to HTML files, R Markdown documents can be “knitted” into a number of additional formats including PDF, Microsoft Word, PowerPoint, and even interactive dashboards.  We will look at dashboards in greater detail later in the course.</a:t>
            </a:r>
            <a:endParaRPr dirty="0"/>
          </a:p>
          <a:p>
            <a:pPr marL="0" lvl="0" indent="0" algn="l" rtl="0">
              <a:spcBef>
                <a:spcPts val="0"/>
              </a:spcBef>
              <a:spcAft>
                <a:spcPts val="0"/>
              </a:spcAft>
              <a:buNone/>
            </a:pPr>
            <a:endParaRPr dirty="0"/>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35</a:t>
            </a:fld>
            <a:endParaRPr/>
          </a:p>
        </p:txBody>
      </p:sp>
    </p:spTree>
    <p:extLst>
      <p:ext uri="{BB962C8B-B14F-4D97-AF65-F5344CB8AC3E}">
        <p14:creationId xmlns:p14="http://schemas.microsoft.com/office/powerpoint/2010/main" val="25557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reticulate package provides an interface between R and python. </a:t>
            </a:r>
          </a:p>
          <a:p>
            <a:endParaRPr lang="en-US" dirty="0"/>
          </a:p>
          <a:p>
            <a:r>
              <a:rPr lang="en-US" dirty="0"/>
              <a:t>This means, you can mix code chunks written in R with code chunks written in Python.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 does many things really well, but no programming language is perfect for all tasks.  It is great that R gives us tools to mix and match languages in different code chunks in situ.</a:t>
            </a:r>
          </a:p>
          <a:p>
            <a:endParaRPr lang="en-US" dirty="0"/>
          </a:p>
          <a:p>
            <a:r>
              <a:rPr lang="en-US" dirty="0"/>
              <a:t>For those of you new to coding, we recommend focusing on a single language to develop proficiency before moving on to another language.  This will shorten the learning curve for your first and future languages.</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3731989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just mentioned RStudio can be installed on a server or locally on your computer.</a:t>
            </a:r>
          </a:p>
          <a:p>
            <a:endParaRPr lang="en-US" dirty="0"/>
          </a:p>
          <a:p>
            <a:r>
              <a:rPr lang="en-US" dirty="0"/>
              <a:t>RStudio Server – a version of the RStudio IDE that can be accessed from a web browser. This is what we will use as a training environment today.</a:t>
            </a:r>
          </a:p>
          <a:p>
            <a:endParaRPr lang="en-US" dirty="0"/>
          </a:p>
          <a:p>
            <a:r>
              <a:rPr lang="en-US" dirty="0"/>
              <a:t>RStudio Desktop – a version of the RStudio IDE that is installed on your computer. This is what you should use after the course </a:t>
            </a:r>
            <a:r>
              <a:rPr lang="en-US" sz="1200" dirty="0"/>
              <a:t>to continue learning R and working on R projects.</a:t>
            </a:r>
          </a:p>
          <a:p>
            <a:endParaRPr lang="en-US" sz="1200" dirty="0"/>
          </a:p>
          <a:p>
            <a:r>
              <a:rPr lang="en-US" sz="1200" dirty="0"/>
              <a:t>On the course website (https://</a:t>
            </a:r>
            <a:r>
              <a:rPr lang="en-US" sz="1200" dirty="0" err="1"/>
              <a:t>skadauke.github.io</a:t>
            </a:r>
            <a:r>
              <a:rPr lang="en-US" sz="1200" dirty="0"/>
              <a:t>/rmed2020-101-site/), we included links to videos demonstrating how to complete a local install of RStudio Desktop.  We also provide access to the course content via a </a:t>
            </a:r>
            <a:r>
              <a:rPr lang="en-US" sz="1200" dirty="0" err="1"/>
              <a:t>github</a:t>
            </a:r>
            <a:r>
              <a:rPr lang="en-US" sz="1200" dirty="0"/>
              <a:t> repository (https://</a:t>
            </a:r>
            <a:r>
              <a:rPr lang="en-US" sz="1200" dirty="0" err="1"/>
              <a:t>github.com</a:t>
            </a:r>
            <a:r>
              <a:rPr lang="en-US" sz="1200" dirty="0"/>
              <a:t>/</a:t>
            </a:r>
            <a:r>
              <a:rPr lang="en-US" sz="1200" dirty="0" err="1"/>
              <a:t>skadauke</a:t>
            </a:r>
            <a:r>
              <a:rPr lang="en-US" sz="1200" dirty="0"/>
              <a:t>/intro-to-r-for-clinicians-rmed2020).  So though the training environment is ephemeral, you will have access to the course content in the future.</a:t>
            </a:r>
          </a:p>
          <a:p>
            <a:endParaRPr lang="en-US" sz="1200" dirty="0"/>
          </a:p>
          <a:p>
            <a:r>
              <a:rPr lang="en-US" sz="1200" dirty="0"/>
              <a:t>One last reminder, please don’t upload any external data (and especially PHI) to the cloud!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755090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get logged into RStudio using the login credentials sent to you in the course email.</a:t>
            </a:r>
          </a:p>
          <a:p>
            <a:endParaRPr lang="en-US" dirty="0"/>
          </a:p>
          <a:p>
            <a:r>
              <a:rPr lang="en-US" dirty="0"/>
              <a:t>Please click the yes button in zoom to let us know you logged in successfully.</a:t>
            </a:r>
          </a:p>
          <a:p>
            <a:endParaRPr lang="en-US" dirty="0"/>
          </a:p>
          <a:p>
            <a:r>
              <a:rPr lang="en-US" dirty="0"/>
              <a:t>We will do our best to get everyone logged in.  If you are struggling to log in, please reach out in the chat and we will try to help you.</a:t>
            </a:r>
          </a:p>
          <a:p>
            <a:endParaRPr lang="en-US" dirty="0"/>
          </a:p>
          <a:p>
            <a:r>
              <a:rPr lang="en-US" dirty="0"/>
              <a:t>In a course this size, we may not be able to get every participant logged in successfully.  If you can’t access the cloud, please reach out via the chat so we can connect you with a TA.  If we aren’t able to help with your specific issue, don’t worry, follow along via the slides, the course will still be valuable for you.  </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570953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 RStudio window looks like.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 the top left is the editor. This is where you enter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On the top right is the Environment. The environment allows you to look at the data that’s loaded into R. Interacting with data in the environment tab provides</a:t>
            </a:r>
            <a:r>
              <a:rPr lang="en-US" baseline="0" dirty="0"/>
              <a:t> some of the functionality you may be familiar with from working in Excel. </a:t>
            </a:r>
            <a:endParaRPr lang="en-US" dirty="0"/>
          </a:p>
          <a:p>
            <a:endParaRPr lang="en-US" dirty="0"/>
          </a:p>
          <a:p>
            <a:r>
              <a:rPr lang="en-US" dirty="0"/>
              <a:t>The Console is on the bottom left. You can use the console quickly run an individual R command, like install a package. We won’t use the console in this course.</a:t>
            </a:r>
          </a:p>
          <a:p>
            <a:endParaRPr lang="en-US" baseline="0" dirty="0"/>
          </a:p>
          <a:p>
            <a:r>
              <a:rPr lang="en-US" baseline="0" dirty="0"/>
              <a:t>The pane we have labeled “MISC” has a few of tabs. The most important one for today is the “Files” tab which shows the files we’ll be using for the course.</a:t>
            </a:r>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3760628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powerful aspects of working in the R environment is the ability to conduct reproducible data analyses (those analyses that can be shared, revised, repurposed and reproduced) by others.</a:t>
            </a:r>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3086994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highlight the importance of reproducibility, let’s consider the following case.</a:t>
            </a:r>
          </a:p>
          <a:p>
            <a:endParaRPr lang="en-US" baseline="0" dirty="0"/>
          </a:p>
          <a:p>
            <a:r>
              <a:rPr lang="en-US" baseline="0" dirty="0"/>
              <a:t>In the mid-2000s, two researchers at Duke University tried to use microarray gene expression data of tumor cells to predict sensitivity to chemotherapeutic agents. This approach generated a lot of excitement at the time, and the resulting work was published in high-profile journals including Nature Medicine, JAMA, and the New England Journal.</a:t>
            </a:r>
          </a:p>
          <a:p>
            <a:endParaRPr lang="en-US" baseline="0" dirty="0"/>
          </a:p>
          <a:p>
            <a:r>
              <a:rPr lang="en-US" baseline="0" dirty="0"/>
              <a:t>(**) Unfortunately, there were a number of serious errors in the data analysis. The media has focused on the fact that the researchers tried to cover up investigations into these errors and press on towards clinical trials even though there were at the time open questions about the validity of the methods.</a:t>
            </a:r>
          </a:p>
          <a:p>
            <a:endParaRPr lang="en-US" baseline="0" dirty="0"/>
          </a:p>
          <a:p>
            <a:r>
              <a:rPr lang="en-US" baseline="0" dirty="0"/>
              <a:t>(**) Even more unfortunately, patients were enrolled in clinical trials and allocated based on flawed models, and in all likelihood patients were actually allocated to incorrect treatment arms.</a:t>
            </a:r>
          </a:p>
          <a:p>
            <a:endParaRPr lang="en-US" baseline="0" dirty="0"/>
          </a:p>
          <a:p>
            <a:r>
              <a:rPr lang="en-US" baseline="0" dirty="0"/>
              <a:t>(**) In the end, 18 papers were retracted, and Duke settled more than 10 lawsuits for an undisclosed amount of money.</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546759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Keith </a:t>
            </a:r>
            <a:r>
              <a:rPr lang="en-US" dirty="0" err="1"/>
              <a:t>Baggerly</a:t>
            </a:r>
            <a:r>
              <a:rPr lang="en-US" dirty="0"/>
              <a:t> and Kevin Coombes, biostatisticians at MD Anderson uncovered the mistakes that led to these retractions, in painstaking work. Let’s look at one of the errors they found.</a:t>
            </a:r>
          </a:p>
          <a:p>
            <a:endParaRPr lang="en-US" baseline="0" dirty="0"/>
          </a:p>
          <a:p>
            <a:r>
              <a:rPr lang="en-US" baseline="0" dirty="0"/>
              <a:t>These are a few of the hundreds of microarray probe sets </a:t>
            </a:r>
            <a:r>
              <a:rPr lang="mr-IN" baseline="0" dirty="0"/>
              <a:t>–</a:t>
            </a:r>
            <a:r>
              <a:rPr lang="en-US" baseline="0" dirty="0"/>
              <a:t> each corresponds to a gene </a:t>
            </a:r>
            <a:r>
              <a:rPr lang="mr-IN" baseline="0" dirty="0"/>
              <a:t>–</a:t>
            </a:r>
            <a:r>
              <a:rPr lang="en-US" baseline="0" dirty="0"/>
              <a:t> that the Duke investigators reported to predict sensitivity to 5-fluorouracil.</a:t>
            </a:r>
          </a:p>
          <a:p>
            <a:endParaRPr lang="en-US" baseline="0" dirty="0"/>
          </a:p>
          <a:p>
            <a:r>
              <a:rPr lang="en-US" baseline="0" dirty="0"/>
              <a:t>(**) And here are the probe sets that the MD Anderson team got. You can see that those two are different.</a:t>
            </a:r>
          </a:p>
          <a:p>
            <a:endParaRPr lang="en-US" baseline="0" dirty="0"/>
          </a:p>
          <a:p>
            <a:r>
              <a:rPr lang="en-US" baseline="0" dirty="0"/>
              <a:t>(**) If I highlight the last number of each probe, you might notice a pattern: the number of the probe set that Duke reported is exactly one less than the number of the probe that MD Anderson found when they re-did the analysis.</a:t>
            </a:r>
          </a:p>
          <a:p>
            <a:endParaRPr lang="en-US" baseline="0" dirty="0"/>
          </a:p>
          <a:p>
            <a:r>
              <a:rPr lang="en-US" baseline="0" dirty="0"/>
              <a:t>(**) This is what’s called a off-by-one indexing error and is what happens when you use a tool like Excel and accidentally </a:t>
            </a:r>
            <a:r>
              <a:rPr lang="en-US" dirty="0"/>
              <a:t>delete one cell.  The result is that all the values in the affected column are shifted by one. This is a simple error to make, but as you might imagine, this error invalidates all downstream results.</a:t>
            </a:r>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951092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8/27/20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8/27/20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8/27/20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8/27/20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8/27/20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8/27/20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8/27/20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8/27/20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8/27/20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8/27/20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8/27/20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8/27/20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8/27/20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8/27/20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8/27/20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8/27/20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40.png"/><Relationship Id="rId3" Type="http://schemas.openxmlformats.org/officeDocument/2006/relationships/image" Target="../media/image29.png"/><Relationship Id="rId7" Type="http://schemas.openxmlformats.org/officeDocument/2006/relationships/image" Target="../media/image39.png"/><Relationship Id="rId12"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33.png"/><Relationship Id="rId11" Type="http://schemas.openxmlformats.org/officeDocument/2006/relationships/image" Target="../media/image35.png"/><Relationship Id="rId5" Type="http://schemas.openxmlformats.org/officeDocument/2006/relationships/image" Target="../media/image30.png"/><Relationship Id="rId10" Type="http://schemas.openxmlformats.org/officeDocument/2006/relationships/image" Target="../media/image32.png"/><Relationship Id="rId4" Type="http://schemas.openxmlformats.org/officeDocument/2006/relationships/image" Target="../media/image28.png"/><Relationship Id="rId9" Type="http://schemas.openxmlformats.org/officeDocument/2006/relationships/image" Target="../media/image3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55.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57.png"/><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60.tiff"/><Relationship Id="rId7" Type="http://schemas.openxmlformats.org/officeDocument/2006/relationships/image" Target="../media/image64.tiff"/><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63.tiff"/><Relationship Id="rId5" Type="http://schemas.openxmlformats.org/officeDocument/2006/relationships/image" Target="../media/image62.tiff"/><Relationship Id="rId4" Type="http://schemas.openxmlformats.org/officeDocument/2006/relationships/image" Target="../media/image61.tiff"/></Relationships>
</file>

<file path=ppt/slides/_rels/slide34.xml.rels><?xml version="1.0" encoding="UTF-8" standalone="yes"?>
<Relationships xmlns="http://schemas.openxmlformats.org/package/2006/relationships"><Relationship Id="rId3" Type="http://schemas.openxmlformats.org/officeDocument/2006/relationships/hyperlink" Target="https://db.rstudio.com/databases/" TargetMode="External"/><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9.png"/><Relationship Id="rId7"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8.tiff"/><Relationship Id="rId3" Type="http://schemas.openxmlformats.org/officeDocument/2006/relationships/image" Target="../media/image13.tiff"/><Relationship Id="rId7" Type="http://schemas.openxmlformats.org/officeDocument/2006/relationships/image" Target="../media/image17.tiff"/><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6.tiff"/><Relationship Id="rId11" Type="http://schemas.openxmlformats.org/officeDocument/2006/relationships/image" Target="../media/image21.tiff"/><Relationship Id="rId5" Type="http://schemas.openxmlformats.org/officeDocument/2006/relationships/image" Target="../media/image15.tiff"/><Relationship Id="rId10" Type="http://schemas.openxmlformats.org/officeDocument/2006/relationships/image" Target="../media/image20.tiff"/><Relationship Id="rId4" Type="http://schemas.openxmlformats.org/officeDocument/2006/relationships/image" Target="../media/image14.tiff"/><Relationship Id="rId9" Type="http://schemas.openxmlformats.org/officeDocument/2006/relationships/image" Target="../media/image19.tiff"/></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Introduction to R, RStudio, and </a:t>
            </a:r>
            <a:br>
              <a:rPr lang="en-US" sz="4400" b="1" dirty="0"/>
            </a:br>
            <a:r>
              <a:rPr lang="en-US" sz="4400" b="1" dirty="0"/>
              <a:t>R Markdown</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Joseph Rudolf</a:t>
            </a:r>
          </a:p>
          <a:p>
            <a:r>
              <a:rPr lang="en-US" sz="3200" dirty="0"/>
              <a:t>R/Medicine 2020</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FF2B5EF4-FFF2-40B4-BE49-F238E27FC236}">
                <a16:creationId xmlns:a16="http://schemas.microsoft.com/office/drawing/2014/main" id="{E73C32E8-87C1-6D4D-A81B-10C6ED1F2FA1}"/>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“Common problems are simple…</a:t>
            </a:r>
            <a:endParaRPr sz="4400" dirty="0">
              <a:latin typeface="Tw Cen MT" panose="020B0602020104020603" pitchFamily="34" charset="77"/>
              <a:cs typeface="Helvetica Neue"/>
            </a:endParaRPr>
          </a:p>
        </p:txBody>
      </p:sp>
      <p:sp>
        <p:nvSpPr>
          <p:cNvPr id="3" name="object 10">
            <a:extLst>
              <a:ext uri="{FF2B5EF4-FFF2-40B4-BE49-F238E27FC236}">
                <a16:creationId xmlns:a16="http://schemas.microsoft.com/office/drawing/2014/main" id="{D8CCB642-99D4-654E-B625-DEFD4B437B46}"/>
              </a:ext>
            </a:extLst>
          </p:cNvPr>
          <p:cNvSpPr txBox="1"/>
          <p:nvPr/>
        </p:nvSpPr>
        <p:spPr>
          <a:xfrm>
            <a:off x="-2" y="5434837"/>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 and simple problems are common.”</a:t>
            </a:r>
            <a:endParaRPr sz="4400" dirty="0">
              <a:latin typeface="Tw Cen MT" panose="020B0602020104020603" pitchFamily="34" charset="77"/>
              <a:cs typeface="Helvetica Neue"/>
            </a:endParaRPr>
          </a:p>
        </p:txBody>
      </p:sp>
      <p:sp>
        <p:nvSpPr>
          <p:cNvPr id="4" name="Content Placeholder 2">
            <a:extLst>
              <a:ext uri="{FF2B5EF4-FFF2-40B4-BE49-F238E27FC236}">
                <a16:creationId xmlns:a16="http://schemas.microsoft.com/office/drawing/2014/main" id="{BDAA1988-907E-1047-9659-072220A9E30E}"/>
              </a:ext>
            </a:extLst>
          </p:cNvPr>
          <p:cNvSpPr txBox="1">
            <a:spLocks/>
          </p:cNvSpPr>
          <p:nvPr/>
        </p:nvSpPr>
        <p:spPr>
          <a:xfrm>
            <a:off x="1468582" y="1995055"/>
            <a:ext cx="8825345" cy="408792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buNone/>
            </a:pPr>
            <a:r>
              <a:rPr lang="en-US" sz="3200" dirty="0"/>
              <a:t>Off-by-one </a:t>
            </a:r>
            <a:r>
              <a:rPr lang="en-US" sz="3200" b="1" dirty="0"/>
              <a:t>indexing error</a:t>
            </a:r>
          </a:p>
          <a:p>
            <a:pPr marL="0" indent="0" algn="ctr">
              <a:buNone/>
            </a:pPr>
            <a:r>
              <a:rPr lang="en-US" sz="3200" dirty="0"/>
              <a:t>Sensitive / resistant </a:t>
            </a:r>
            <a:r>
              <a:rPr lang="en-US" sz="3200" b="1" dirty="0"/>
              <a:t>label reversal</a:t>
            </a:r>
          </a:p>
          <a:p>
            <a:pPr marL="0" indent="0" algn="ctr">
              <a:buFont typeface="Tw Cen MT" panose="020B0602020104020603" pitchFamily="34" charset="0"/>
              <a:buNone/>
            </a:pPr>
            <a:r>
              <a:rPr lang="en-US" sz="3200" b="1" dirty="0"/>
              <a:t>Confounding</a:t>
            </a:r>
            <a:r>
              <a:rPr lang="en-US" sz="3200" dirty="0"/>
              <a:t> in experimental design</a:t>
            </a:r>
          </a:p>
          <a:p>
            <a:pPr marL="0" indent="0" algn="ctr">
              <a:buFont typeface="Tw Cen MT" panose="020B0602020104020603" pitchFamily="34" charset="0"/>
              <a:buNone/>
            </a:pPr>
            <a:r>
              <a:rPr lang="en-US" sz="3200" dirty="0"/>
              <a:t>Inclusion of data from </a:t>
            </a:r>
            <a:r>
              <a:rPr lang="en-US" sz="3200" b="1" dirty="0"/>
              <a:t>non-reported sources</a:t>
            </a:r>
          </a:p>
          <a:p>
            <a:pPr marL="0" indent="0" algn="ctr">
              <a:buFont typeface="Tw Cen MT" panose="020B0602020104020603" pitchFamily="34" charset="0"/>
              <a:buNone/>
            </a:pPr>
            <a:r>
              <a:rPr lang="en-US" sz="3200" b="1" dirty="0"/>
              <a:t>Wrong figure </a:t>
            </a:r>
            <a:r>
              <a:rPr lang="en-US" sz="3200" dirty="0"/>
              <a:t>shown</a:t>
            </a:r>
          </a:p>
          <a:p>
            <a:pPr marL="0" indent="0" algn="ctr">
              <a:buFont typeface="Tw Cen MT" panose="020B0602020104020603" pitchFamily="34" charset="0"/>
              <a:buNone/>
            </a:pPr>
            <a:endParaRPr lang="en-US" sz="3200" dirty="0"/>
          </a:p>
        </p:txBody>
      </p:sp>
    </p:spTree>
    <p:extLst>
      <p:ext uri="{BB962C8B-B14F-4D97-AF65-F5344CB8AC3E}">
        <p14:creationId xmlns:p14="http://schemas.microsoft.com/office/powerpoint/2010/main" val="96400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036807" y="1680128"/>
            <a:ext cx="4118384" cy="4118384"/>
          </a:xfrm>
          <a:prstGeom prst="rect">
            <a:avLst/>
          </a:prstGeom>
        </p:spPr>
      </p:pic>
      <p:sp>
        <p:nvSpPr>
          <p:cNvPr id="6" name="object 10">
            <a:extLst>
              <a:ext uri="{FF2B5EF4-FFF2-40B4-BE49-F238E27FC236}">
                <a16:creationId xmlns:a16="http://schemas.microsoft.com/office/drawing/2014/main" id="{69864E86-6192-9A40-974F-8B56FD790A3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Point-and-click is not reproducible</a:t>
            </a:r>
            <a:endParaRPr sz="4400" dirty="0">
              <a:latin typeface="Tw Cen MT" panose="020B0602020104020603" pitchFamily="34" charset="77"/>
              <a:cs typeface="Helvetica Neue"/>
            </a:endParaRPr>
          </a:p>
        </p:txBody>
      </p:sp>
      <p:sp>
        <p:nvSpPr>
          <p:cNvPr id="5" name="Rectangle 4">
            <a:extLst>
              <a:ext uri="{FF2B5EF4-FFF2-40B4-BE49-F238E27FC236}">
                <a16:creationId xmlns:a16="http://schemas.microsoft.com/office/drawing/2014/main" id="{AEE07E7C-1B93-864F-AC84-9EFBDF5270D3}"/>
              </a:ext>
            </a:extLst>
          </p:cNvPr>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Tree>
    <p:extLst>
      <p:ext uri="{BB962C8B-B14F-4D97-AF65-F5344CB8AC3E}">
        <p14:creationId xmlns:p14="http://schemas.microsoft.com/office/powerpoint/2010/main" val="196375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1509823" y="2176463"/>
            <a:ext cx="6449902" cy="2878137"/>
          </a:xfrm>
        </p:spPr>
        <p:txBody>
          <a:bodyPr>
            <a:normAutofit lnSpcReduction="10000"/>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 from my analysis?”</a:t>
            </a:r>
            <a:endParaRPr lang="en-US" sz="2400" dirty="0"/>
          </a:p>
        </p:txBody>
      </p:sp>
      <p:sp>
        <p:nvSpPr>
          <p:cNvPr id="6" name="Title 1"/>
          <p:cNvSpPr txBox="1">
            <a:spLocks/>
          </p:cNvSpPr>
          <p:nvPr/>
        </p:nvSpPr>
        <p:spPr>
          <a:xfrm>
            <a:off x="1024128" y="5163671"/>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p:txBody>
      </p:sp>
      <p:pic>
        <p:nvPicPr>
          <p:cNvPr id="5" name="Picture 4"/>
          <p:cNvPicPr>
            <a:picLocks noChangeAspect="1"/>
          </p:cNvPicPr>
          <p:nvPr/>
        </p:nvPicPr>
        <p:blipFill>
          <a:blip r:embed="rId3"/>
          <a:stretch>
            <a:fillRect/>
          </a:stretch>
        </p:blipFill>
        <p:spPr>
          <a:xfrm>
            <a:off x="8983435" y="1742943"/>
            <a:ext cx="2947308" cy="3658727"/>
          </a:xfrm>
          <a:prstGeom prst="rect">
            <a:avLst/>
          </a:prstGeom>
        </p:spPr>
      </p:pic>
      <p:sp>
        <p:nvSpPr>
          <p:cNvPr id="7" name="object 10">
            <a:extLst>
              <a:ext uri="{FF2B5EF4-FFF2-40B4-BE49-F238E27FC236}">
                <a16:creationId xmlns:a16="http://schemas.microsoft.com/office/drawing/2014/main" id="{FC63EF37-FA3E-A044-8BA1-E2E39EA20E5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Why </a:t>
            </a:r>
            <a:r>
              <a:rPr lang="en-US" sz="4400" u="sng" dirty="0">
                <a:latin typeface="Tw Cen MT" panose="020B0602020104020603" pitchFamily="34" charset="77"/>
                <a:cs typeface="Helvetica Neue"/>
              </a:rPr>
              <a:t>YOU</a:t>
            </a:r>
            <a:r>
              <a:rPr lang="en-US" sz="4400" dirty="0">
                <a:latin typeface="Tw Cen MT" panose="020B0602020104020603" pitchFamily="34" charset="77"/>
                <a:cs typeface="Helvetica Neue"/>
              </a:rPr>
              <a:t> should analyze your data reproducibly</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127677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572524" y="1711516"/>
            <a:ext cx="3046952" cy="3434968"/>
          </a:xfrm>
          <a:prstGeom prst="rect">
            <a:avLst/>
          </a:prstGeom>
          <a:noFill/>
          <a:ln>
            <a:noFill/>
          </a:ln>
        </p:spPr>
      </p:pic>
    </p:spTree>
    <p:extLst>
      <p:ext uri="{BB962C8B-B14F-4D97-AF65-F5344CB8AC3E}">
        <p14:creationId xmlns:p14="http://schemas.microsoft.com/office/powerpoint/2010/main" val="1686179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0">
            <a:extLst>
              <a:ext uri="{FF2B5EF4-FFF2-40B4-BE49-F238E27FC236}">
                <a16:creationId xmlns:a16="http://schemas.microsoft.com/office/drawing/2014/main" id="{3836DDFE-46CA-A949-914E-CEE3C641356C}"/>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Anatomy of an R Markdown Document</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1FFF8D3B-1F72-5B4D-AB39-4D8A3A824895}"/>
              </a:ext>
            </a:extLst>
          </p:cNvPr>
          <p:cNvGrpSpPr/>
          <p:nvPr/>
        </p:nvGrpSpPr>
        <p:grpSpPr>
          <a:xfrm>
            <a:off x="1831585" y="1574731"/>
            <a:ext cx="2799202" cy="1376686"/>
            <a:chOff x="1831585" y="1574731"/>
            <a:chExt cx="2799202" cy="1376686"/>
          </a:xfrm>
        </p:grpSpPr>
        <p:sp>
          <p:nvSpPr>
            <p:cNvPr id="10" name="TextBox 9">
              <a:extLst>
                <a:ext uri="{FF2B5EF4-FFF2-40B4-BE49-F238E27FC236}">
                  <a16:creationId xmlns:a16="http://schemas.microsoft.com/office/drawing/2014/main" id="{5FC81D85-E2DC-5C4A-A4E4-BCC7012B23F2}"/>
                </a:ext>
              </a:extLst>
            </p:cNvPr>
            <p:cNvSpPr txBox="1"/>
            <p:nvPr/>
          </p:nvSpPr>
          <p:spPr>
            <a:xfrm>
              <a:off x="2063980" y="1874199"/>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sp>
          <p:nvSpPr>
            <p:cNvPr id="11" name="Right Brace 10">
              <a:extLst>
                <a:ext uri="{FF2B5EF4-FFF2-40B4-BE49-F238E27FC236}">
                  <a16:creationId xmlns:a16="http://schemas.microsoft.com/office/drawing/2014/main" id="{F2164B6D-8D90-A44A-8355-7DACAB3D0EBD}"/>
                </a:ext>
              </a:extLst>
            </p:cNvPr>
            <p:cNvSpPr/>
            <p:nvPr/>
          </p:nvSpPr>
          <p:spPr>
            <a:xfrm flipH="1">
              <a:off x="4445085" y="1866814"/>
              <a:ext cx="185702" cy="68929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7C1F2ABC-869B-AE4C-9A63-BF5B81BB6635}"/>
                </a:ext>
              </a:extLst>
            </p:cNvPr>
            <p:cNvGrpSpPr/>
            <p:nvPr/>
          </p:nvGrpSpPr>
          <p:grpSpPr>
            <a:xfrm>
              <a:off x="1831585" y="1574731"/>
              <a:ext cx="1955868" cy="1077218"/>
              <a:chOff x="5011308" y="441228"/>
              <a:chExt cx="2365216" cy="2011084"/>
            </a:xfrm>
          </p:grpSpPr>
          <p:sp>
            <p:nvSpPr>
              <p:cNvPr id="13" name="Rounded Rectangular Callout 12">
                <a:extLst>
                  <a:ext uri="{FF2B5EF4-FFF2-40B4-BE49-F238E27FC236}">
                    <a16:creationId xmlns:a16="http://schemas.microsoft.com/office/drawing/2014/main" id="{9DC607BE-04AB-DF4D-A2AE-A606CC267DB6}"/>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8E62CC5-44C1-5F48-8D89-606A2D43937D}"/>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grpSp>
      <p:grpSp>
        <p:nvGrpSpPr>
          <p:cNvPr id="9" name="Group 8">
            <a:extLst>
              <a:ext uri="{FF2B5EF4-FFF2-40B4-BE49-F238E27FC236}">
                <a16:creationId xmlns:a16="http://schemas.microsoft.com/office/drawing/2014/main" id="{04569BE5-5149-DA46-B56B-F0FF53B7E55C}"/>
              </a:ext>
            </a:extLst>
          </p:cNvPr>
          <p:cNvGrpSpPr/>
          <p:nvPr/>
        </p:nvGrpSpPr>
        <p:grpSpPr>
          <a:xfrm>
            <a:off x="1831585" y="2905227"/>
            <a:ext cx="2806994" cy="1686651"/>
            <a:chOff x="1831585" y="2905227"/>
            <a:chExt cx="2806994" cy="1686651"/>
          </a:xfrm>
        </p:grpSpPr>
        <p:sp>
          <p:nvSpPr>
            <p:cNvPr id="23" name="Rounded Rectangular Callout 22">
              <a:extLst>
                <a:ext uri="{FF2B5EF4-FFF2-40B4-BE49-F238E27FC236}">
                  <a16:creationId xmlns:a16="http://schemas.microsoft.com/office/drawing/2014/main" id="{C57553F0-26F7-F74A-A27D-C1975C9C80B1}"/>
                </a:ext>
              </a:extLst>
            </p:cNvPr>
            <p:cNvSpPr/>
            <p:nvPr/>
          </p:nvSpPr>
          <p:spPr>
            <a:xfrm>
              <a:off x="1831585" y="3065590"/>
              <a:ext cx="1955868" cy="107721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9A11D78-1618-794B-86FA-A08852E74C0B}"/>
                </a:ext>
              </a:extLst>
            </p:cNvPr>
            <p:cNvSpPr txBox="1"/>
            <p:nvPr/>
          </p:nvSpPr>
          <p:spPr>
            <a:xfrm>
              <a:off x="1831585" y="3127145"/>
              <a:ext cx="1955868" cy="954107"/>
            </a:xfrm>
            <a:prstGeom prst="rect">
              <a:avLst/>
            </a:prstGeom>
            <a:noFill/>
          </p:spPr>
          <p:txBody>
            <a:bodyPr wrap="square" rtlCol="0" anchor="ctr">
              <a:spAutoFit/>
            </a:bodyPr>
            <a:lstStyle/>
            <a:p>
              <a:pPr algn="ctr"/>
              <a:r>
                <a:rPr lang="en-US" sz="2800" dirty="0">
                  <a:solidFill>
                    <a:schemeClr val="bg1"/>
                  </a:solidFill>
                </a:rPr>
                <a:t>Text </a:t>
              </a:r>
              <a:br>
                <a:rPr lang="en-US" sz="2800" dirty="0">
                  <a:solidFill>
                    <a:schemeClr val="bg1"/>
                  </a:solidFill>
                </a:rPr>
              </a:br>
              <a:r>
                <a:rPr lang="en-US" sz="2800" dirty="0">
                  <a:solidFill>
                    <a:schemeClr val="bg1"/>
                  </a:solidFill>
                </a:rPr>
                <a:t>(with marks)</a:t>
              </a:r>
            </a:p>
          </p:txBody>
        </p:sp>
        <p:sp>
          <p:nvSpPr>
            <p:cNvPr id="25" name="Right Brace 24">
              <a:extLst>
                <a:ext uri="{FF2B5EF4-FFF2-40B4-BE49-F238E27FC236}">
                  <a16:creationId xmlns:a16="http://schemas.microsoft.com/office/drawing/2014/main" id="{378040DE-39BC-3C41-9BBB-74240462675E}"/>
                </a:ext>
              </a:extLst>
            </p:cNvPr>
            <p:cNvSpPr/>
            <p:nvPr/>
          </p:nvSpPr>
          <p:spPr>
            <a:xfrm flipH="1">
              <a:off x="4452876" y="2905227"/>
              <a:ext cx="185703" cy="1686651"/>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16CB7D87-19EE-8147-BA51-9097073C8C57}"/>
              </a:ext>
            </a:extLst>
          </p:cNvPr>
          <p:cNvGrpSpPr/>
          <p:nvPr/>
        </p:nvGrpSpPr>
        <p:grpSpPr>
          <a:xfrm>
            <a:off x="1852003" y="4890053"/>
            <a:ext cx="2786576" cy="1285219"/>
            <a:chOff x="1852003" y="4890053"/>
            <a:chExt cx="2786576" cy="1285219"/>
          </a:xfrm>
        </p:grpSpPr>
        <p:sp>
          <p:nvSpPr>
            <p:cNvPr id="26" name="Right Brace 25">
              <a:extLst>
                <a:ext uri="{FF2B5EF4-FFF2-40B4-BE49-F238E27FC236}">
                  <a16:creationId xmlns:a16="http://schemas.microsoft.com/office/drawing/2014/main" id="{95EA4009-48DE-E14C-B0FD-0D4137A9FB7E}"/>
                </a:ext>
              </a:extLst>
            </p:cNvPr>
            <p:cNvSpPr/>
            <p:nvPr/>
          </p:nvSpPr>
          <p:spPr>
            <a:xfrm flipH="1">
              <a:off x="4452876" y="4890053"/>
              <a:ext cx="185703" cy="128521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CD4C646E-48A4-AD48-8ED9-6298ADD1CA94}"/>
                </a:ext>
              </a:extLst>
            </p:cNvPr>
            <p:cNvGrpSpPr/>
            <p:nvPr/>
          </p:nvGrpSpPr>
          <p:grpSpPr>
            <a:xfrm>
              <a:off x="1852003" y="4890053"/>
              <a:ext cx="1955868" cy="1077218"/>
              <a:chOff x="5011308" y="441228"/>
              <a:chExt cx="2365216" cy="2011084"/>
            </a:xfrm>
          </p:grpSpPr>
          <p:sp>
            <p:nvSpPr>
              <p:cNvPr id="28" name="Rounded Rectangular Callout 27">
                <a:extLst>
                  <a:ext uri="{FF2B5EF4-FFF2-40B4-BE49-F238E27FC236}">
                    <a16:creationId xmlns:a16="http://schemas.microsoft.com/office/drawing/2014/main" id="{F48091B5-18B3-2341-954B-4A908209EF5B}"/>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0302D6B-6120-9F48-8E6E-8F695D894BB8}"/>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grpSp>
      <p:pic>
        <p:nvPicPr>
          <p:cNvPr id="21" name="Picture 20">
            <a:extLst>
              <a:ext uri="{FF2B5EF4-FFF2-40B4-BE49-F238E27FC236}">
                <a16:creationId xmlns:a16="http://schemas.microsoft.com/office/drawing/2014/main" id="{3D8CB7AB-09AA-4F4E-9A35-6FAB1A1A46D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735814" y="1821247"/>
            <a:ext cx="5528841" cy="4277917"/>
          </a:xfrm>
          <a:prstGeom prst="rect">
            <a:avLst/>
          </a:prstGeom>
        </p:spPr>
      </p:pic>
    </p:spTree>
    <p:extLst>
      <p:ext uri="{BB962C8B-B14F-4D97-AF65-F5344CB8AC3E}">
        <p14:creationId xmlns:p14="http://schemas.microsoft.com/office/powerpoint/2010/main" val="151860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7CD191C-441D-AB4F-95DB-977B2015EEE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67160" y="307601"/>
            <a:ext cx="5528841" cy="843023"/>
          </a:xfrm>
          <a:prstGeom prst="rect">
            <a:avLst/>
          </a:prstGeom>
        </p:spPr>
      </p:pic>
      <p:grpSp>
        <p:nvGrpSpPr>
          <p:cNvPr id="22" name="Group 21">
            <a:extLst>
              <a:ext uri="{FF2B5EF4-FFF2-40B4-BE49-F238E27FC236}">
                <a16:creationId xmlns:a16="http://schemas.microsoft.com/office/drawing/2014/main" id="{23773AC8-DE47-FF46-B8BA-CDF4057F0315}"/>
              </a:ext>
            </a:extLst>
          </p:cNvPr>
          <p:cNvGrpSpPr/>
          <p:nvPr/>
        </p:nvGrpSpPr>
        <p:grpSpPr>
          <a:xfrm>
            <a:off x="6831495" y="307601"/>
            <a:ext cx="4573536" cy="6550399"/>
            <a:chOff x="6831495" y="307601"/>
            <a:chExt cx="4573536" cy="6550399"/>
          </a:xfrm>
        </p:grpSpPr>
        <p:pic>
          <p:nvPicPr>
            <p:cNvPr id="7" name="Picture 6">
              <a:extLst>
                <a:ext uri="{FF2B5EF4-FFF2-40B4-BE49-F238E27FC236}">
                  <a16:creationId xmlns:a16="http://schemas.microsoft.com/office/drawing/2014/main" id="{7EF264D6-C89E-F74A-B495-EDB89BB16973}"/>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831497" y="307601"/>
              <a:ext cx="4573534" cy="388138"/>
            </a:xfrm>
            <a:prstGeom prst="rect">
              <a:avLst/>
            </a:prstGeom>
          </p:spPr>
        </p:pic>
        <p:pic>
          <p:nvPicPr>
            <p:cNvPr id="15" name="Picture 14">
              <a:extLst>
                <a:ext uri="{FF2B5EF4-FFF2-40B4-BE49-F238E27FC236}">
                  <a16:creationId xmlns:a16="http://schemas.microsoft.com/office/drawing/2014/main" id="{90F08F0B-CE35-B043-ABD3-F0DE853AC67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831495" y="889808"/>
              <a:ext cx="4573534" cy="1232452"/>
            </a:xfrm>
            <a:prstGeom prst="rect">
              <a:avLst/>
            </a:prstGeom>
          </p:spPr>
        </p:pic>
        <p:pic>
          <p:nvPicPr>
            <p:cNvPr id="17" name="Picture 16">
              <a:extLst>
                <a:ext uri="{FF2B5EF4-FFF2-40B4-BE49-F238E27FC236}">
                  <a16:creationId xmlns:a16="http://schemas.microsoft.com/office/drawing/2014/main" id="{91FD016F-4725-1F47-AE5B-50632A5CF46E}"/>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6831495" y="2316329"/>
              <a:ext cx="4573534" cy="950976"/>
            </a:xfrm>
            <a:prstGeom prst="rect">
              <a:avLst/>
            </a:prstGeom>
          </p:spPr>
        </p:pic>
        <p:pic>
          <p:nvPicPr>
            <p:cNvPr id="18" name="Picture 17">
              <a:extLst>
                <a:ext uri="{FF2B5EF4-FFF2-40B4-BE49-F238E27FC236}">
                  <a16:creationId xmlns:a16="http://schemas.microsoft.com/office/drawing/2014/main" id="{173484A4-59DE-5044-B029-2A449BD861AE}"/>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6831495" y="3471016"/>
              <a:ext cx="4573534" cy="3386984"/>
            </a:xfrm>
            <a:prstGeom prst="rect">
              <a:avLst/>
            </a:prstGeom>
          </p:spPr>
        </p:pic>
      </p:grpSp>
      <p:pic>
        <p:nvPicPr>
          <p:cNvPr id="19" name="Picture 18">
            <a:extLst>
              <a:ext uri="{FF2B5EF4-FFF2-40B4-BE49-F238E27FC236}">
                <a16:creationId xmlns:a16="http://schemas.microsoft.com/office/drawing/2014/main" id="{12F0FFD1-7640-9446-9A39-8AA7CA9F1E51}"/>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567160" y="1288200"/>
            <a:ext cx="5528841" cy="2159669"/>
          </a:xfrm>
          <a:prstGeom prst="rect">
            <a:avLst/>
          </a:prstGeom>
        </p:spPr>
      </p:pic>
      <p:pic>
        <p:nvPicPr>
          <p:cNvPr id="20" name="Picture 19">
            <a:extLst>
              <a:ext uri="{FF2B5EF4-FFF2-40B4-BE49-F238E27FC236}">
                <a16:creationId xmlns:a16="http://schemas.microsoft.com/office/drawing/2014/main" id="{07323FFF-5666-1848-BD9C-32DCF15FC4EF}"/>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567160" y="3587890"/>
            <a:ext cx="5528841" cy="1091788"/>
          </a:xfrm>
          <a:prstGeom prst="rect">
            <a:avLst/>
          </a:prstGeom>
        </p:spPr>
      </p:pic>
      <p:pic>
        <p:nvPicPr>
          <p:cNvPr id="21" name="Picture 20">
            <a:extLst>
              <a:ext uri="{FF2B5EF4-FFF2-40B4-BE49-F238E27FC236}">
                <a16:creationId xmlns:a16="http://schemas.microsoft.com/office/drawing/2014/main" id="{D503B5C3-D85E-3243-AFA1-EEBD11F9FE39}"/>
              </a:ext>
            </a:extLst>
          </p:cNvPr>
          <p:cNvPicPr>
            <a:picLocks noChangeAspect="1"/>
          </p:cNvPicPr>
          <p:nvPr/>
        </p:nvPicPr>
        <p:blipFill rotWithShape="1">
          <a:blip r:embed="rId10">
            <a:extLst>
              <a:ext uri="{28A0092B-C50C-407E-A947-70E740481C1C}">
                <a14:useLocalDpi xmlns:a14="http://schemas.microsoft.com/office/drawing/2010/main"/>
              </a:ext>
            </a:extLst>
          </a:blip>
          <a:srcRect b="-475"/>
          <a:stretch/>
        </p:blipFill>
        <p:spPr>
          <a:xfrm>
            <a:off x="567159" y="4919794"/>
            <a:ext cx="5528841" cy="1371600"/>
          </a:xfrm>
          <a:prstGeom prst="rect">
            <a:avLst/>
          </a:prstGeom>
        </p:spPr>
      </p:pic>
      <p:pic>
        <p:nvPicPr>
          <p:cNvPr id="23" name="Picture 22">
            <a:extLst>
              <a:ext uri="{FF2B5EF4-FFF2-40B4-BE49-F238E27FC236}">
                <a16:creationId xmlns:a16="http://schemas.microsoft.com/office/drawing/2014/main" id="{8250C711-B5EA-0D47-BFAB-8E5622D18388}"/>
              </a:ext>
            </a:extLst>
          </p:cNvPr>
          <p:cNvPicPr>
            <a:picLocks noChangeAspect="1"/>
          </p:cNvPicPr>
          <p:nvPr/>
        </p:nvPicPr>
        <p:blipFill rotWithShape="1">
          <a:blip r:embed="rId11">
            <a:extLst>
              <a:ext uri="{28A0092B-C50C-407E-A947-70E740481C1C}">
                <a14:useLocalDpi xmlns:a14="http://schemas.microsoft.com/office/drawing/2010/main"/>
              </a:ext>
            </a:extLst>
          </a:blip>
          <a:srcRect/>
          <a:stretch/>
        </p:blipFill>
        <p:spPr>
          <a:xfrm>
            <a:off x="4949689" y="3587890"/>
            <a:ext cx="993911" cy="1091788"/>
          </a:xfrm>
          <a:prstGeom prst="rect">
            <a:avLst/>
          </a:prstGeom>
        </p:spPr>
      </p:pic>
      <p:pic>
        <p:nvPicPr>
          <p:cNvPr id="24" name="Picture 23">
            <a:extLst>
              <a:ext uri="{FF2B5EF4-FFF2-40B4-BE49-F238E27FC236}">
                <a16:creationId xmlns:a16="http://schemas.microsoft.com/office/drawing/2014/main" id="{366A58A7-A560-694D-8BBC-97F9E05B79C9}"/>
              </a:ext>
            </a:extLst>
          </p:cNvPr>
          <p:cNvPicPr>
            <a:picLocks noChangeAspect="1"/>
          </p:cNvPicPr>
          <p:nvPr/>
        </p:nvPicPr>
        <p:blipFill rotWithShape="1">
          <a:blip r:embed="rId12">
            <a:extLst>
              <a:ext uri="{28A0092B-C50C-407E-A947-70E740481C1C}">
                <a14:useLocalDpi xmlns:a14="http://schemas.microsoft.com/office/drawing/2010/main"/>
              </a:ext>
            </a:extLst>
          </a:blip>
          <a:srcRect b="-603"/>
          <a:stretch/>
        </p:blipFill>
        <p:spPr>
          <a:xfrm>
            <a:off x="4949689" y="5208104"/>
            <a:ext cx="993911" cy="1083290"/>
          </a:xfrm>
          <a:prstGeom prst="rect">
            <a:avLst/>
          </a:prstGeom>
        </p:spPr>
      </p:pic>
      <p:pic>
        <p:nvPicPr>
          <p:cNvPr id="25" name="Picture 24">
            <a:extLst>
              <a:ext uri="{FF2B5EF4-FFF2-40B4-BE49-F238E27FC236}">
                <a16:creationId xmlns:a16="http://schemas.microsoft.com/office/drawing/2014/main" id="{97EC1A56-36E5-DA43-AE2A-0D80C78580F7}"/>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4224269" y="390150"/>
            <a:ext cx="2444750" cy="2403849"/>
          </a:xfrm>
          <a:prstGeom prst="rect">
            <a:avLst/>
          </a:prstGeom>
          <a:ln w="63500">
            <a:solidFill>
              <a:schemeClr val="accent2"/>
            </a:solidFill>
          </a:ln>
        </p:spPr>
      </p:pic>
      <p:sp>
        <p:nvSpPr>
          <p:cNvPr id="26" name="Rectangle 25">
            <a:extLst>
              <a:ext uri="{FF2B5EF4-FFF2-40B4-BE49-F238E27FC236}">
                <a16:creationId xmlns:a16="http://schemas.microsoft.com/office/drawing/2014/main" id="{EABEB7E5-2A1D-F14F-85AF-4BE4D9C133A8}"/>
              </a:ext>
            </a:extLst>
          </p:cNvPr>
          <p:cNvSpPr/>
          <p:nvPr/>
        </p:nvSpPr>
        <p:spPr>
          <a:xfrm>
            <a:off x="5360506" y="3471016"/>
            <a:ext cx="914400" cy="914400"/>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095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3996EE7-C896-2746-BD29-58741696CCB2}"/>
              </a:ext>
            </a:extLst>
          </p:cNvPr>
          <p:cNvGrpSpPr/>
          <p:nvPr/>
        </p:nvGrpSpPr>
        <p:grpSpPr>
          <a:xfrm>
            <a:off x="567160" y="307601"/>
            <a:ext cx="10837868" cy="843023"/>
            <a:chOff x="567160" y="307601"/>
            <a:chExt cx="10837868" cy="843023"/>
          </a:xfrm>
        </p:grpSpPr>
        <p:pic>
          <p:nvPicPr>
            <p:cNvPr id="7" name="Picture 6">
              <a:extLst>
                <a:ext uri="{FF2B5EF4-FFF2-40B4-BE49-F238E27FC236}">
                  <a16:creationId xmlns:a16="http://schemas.microsoft.com/office/drawing/2014/main" id="{7EF264D6-C89E-F74A-B495-EDB89BB1697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831494" y="535043"/>
              <a:ext cx="4573534" cy="388138"/>
            </a:xfrm>
            <a:prstGeom prst="rect">
              <a:avLst/>
            </a:prstGeom>
          </p:spPr>
        </p:pic>
        <p:pic>
          <p:nvPicPr>
            <p:cNvPr id="9" name="Picture 8">
              <a:extLst>
                <a:ext uri="{FF2B5EF4-FFF2-40B4-BE49-F238E27FC236}">
                  <a16:creationId xmlns:a16="http://schemas.microsoft.com/office/drawing/2014/main" id="{57CD191C-441D-AB4F-95DB-977B2015EEE1}"/>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67160" y="307601"/>
              <a:ext cx="5528841" cy="843023"/>
            </a:xfrm>
            <a:prstGeom prst="rect">
              <a:avLst/>
            </a:prstGeom>
          </p:spPr>
        </p:pic>
      </p:grpSp>
      <p:grpSp>
        <p:nvGrpSpPr>
          <p:cNvPr id="3" name="Group 2">
            <a:extLst>
              <a:ext uri="{FF2B5EF4-FFF2-40B4-BE49-F238E27FC236}">
                <a16:creationId xmlns:a16="http://schemas.microsoft.com/office/drawing/2014/main" id="{55620B79-DC78-7045-B746-37E023413F25}"/>
              </a:ext>
            </a:extLst>
          </p:cNvPr>
          <p:cNvGrpSpPr/>
          <p:nvPr/>
        </p:nvGrpSpPr>
        <p:grpSpPr>
          <a:xfrm>
            <a:off x="567160" y="1288200"/>
            <a:ext cx="10837868" cy="2159669"/>
            <a:chOff x="567160" y="1288200"/>
            <a:chExt cx="10837868" cy="2159669"/>
          </a:xfrm>
        </p:grpSpPr>
        <p:pic>
          <p:nvPicPr>
            <p:cNvPr id="15" name="Picture 14">
              <a:extLst>
                <a:ext uri="{FF2B5EF4-FFF2-40B4-BE49-F238E27FC236}">
                  <a16:creationId xmlns:a16="http://schemas.microsoft.com/office/drawing/2014/main" id="{90F08F0B-CE35-B043-ABD3-F0DE853AC67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831494" y="1751808"/>
              <a:ext cx="4573534" cy="1232452"/>
            </a:xfrm>
            <a:prstGeom prst="rect">
              <a:avLst/>
            </a:prstGeom>
          </p:spPr>
        </p:pic>
        <p:pic>
          <p:nvPicPr>
            <p:cNvPr id="19" name="Picture 18">
              <a:extLst>
                <a:ext uri="{FF2B5EF4-FFF2-40B4-BE49-F238E27FC236}">
                  <a16:creationId xmlns:a16="http://schemas.microsoft.com/office/drawing/2014/main" id="{12F0FFD1-7640-9446-9A39-8AA7CA9F1E51}"/>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67160" y="1288200"/>
              <a:ext cx="5528841" cy="2159669"/>
            </a:xfrm>
            <a:prstGeom prst="rect">
              <a:avLst/>
            </a:prstGeom>
          </p:spPr>
        </p:pic>
      </p:grpSp>
      <p:grpSp>
        <p:nvGrpSpPr>
          <p:cNvPr id="6" name="Group 5">
            <a:extLst>
              <a:ext uri="{FF2B5EF4-FFF2-40B4-BE49-F238E27FC236}">
                <a16:creationId xmlns:a16="http://schemas.microsoft.com/office/drawing/2014/main" id="{98F998D9-F940-8E49-8345-C16383505B47}"/>
              </a:ext>
            </a:extLst>
          </p:cNvPr>
          <p:cNvGrpSpPr/>
          <p:nvPr/>
        </p:nvGrpSpPr>
        <p:grpSpPr>
          <a:xfrm>
            <a:off x="567160" y="3587890"/>
            <a:ext cx="10837868" cy="1091788"/>
            <a:chOff x="567160" y="3587890"/>
            <a:chExt cx="10837868" cy="1091788"/>
          </a:xfrm>
        </p:grpSpPr>
        <p:grpSp>
          <p:nvGrpSpPr>
            <p:cNvPr id="4" name="Group 3">
              <a:extLst>
                <a:ext uri="{FF2B5EF4-FFF2-40B4-BE49-F238E27FC236}">
                  <a16:creationId xmlns:a16="http://schemas.microsoft.com/office/drawing/2014/main" id="{C586A464-69C6-6F47-BF48-BE19BD18A705}"/>
                </a:ext>
              </a:extLst>
            </p:cNvPr>
            <p:cNvGrpSpPr/>
            <p:nvPr/>
          </p:nvGrpSpPr>
          <p:grpSpPr>
            <a:xfrm>
              <a:off x="567160" y="3587890"/>
              <a:ext cx="10837868" cy="1091788"/>
              <a:chOff x="567160" y="3587890"/>
              <a:chExt cx="10837868" cy="1091788"/>
            </a:xfrm>
          </p:grpSpPr>
          <p:pic>
            <p:nvPicPr>
              <p:cNvPr id="17" name="Picture 16">
                <a:extLst>
                  <a:ext uri="{FF2B5EF4-FFF2-40B4-BE49-F238E27FC236}">
                    <a16:creationId xmlns:a16="http://schemas.microsoft.com/office/drawing/2014/main" id="{91FD016F-4725-1F47-AE5B-50632A5CF46E}"/>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6831494" y="3808139"/>
                <a:ext cx="4573534" cy="451627"/>
              </a:xfrm>
              <a:prstGeom prst="rect">
                <a:avLst/>
              </a:prstGeom>
            </p:spPr>
          </p:pic>
          <p:pic>
            <p:nvPicPr>
              <p:cNvPr id="20" name="Picture 19">
                <a:extLst>
                  <a:ext uri="{FF2B5EF4-FFF2-40B4-BE49-F238E27FC236}">
                    <a16:creationId xmlns:a16="http://schemas.microsoft.com/office/drawing/2014/main" id="{07323FFF-5666-1848-BD9C-32DCF15FC4EF}"/>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567160" y="3587890"/>
                <a:ext cx="5528841" cy="1091788"/>
              </a:xfrm>
              <a:prstGeom prst="rect">
                <a:avLst/>
              </a:prstGeom>
            </p:spPr>
          </p:pic>
        </p:grpSp>
        <p:pic>
          <p:nvPicPr>
            <p:cNvPr id="22" name="Picture 21">
              <a:extLst>
                <a:ext uri="{FF2B5EF4-FFF2-40B4-BE49-F238E27FC236}">
                  <a16:creationId xmlns:a16="http://schemas.microsoft.com/office/drawing/2014/main" id="{8CA75C40-9C20-584A-B0A4-5A93A3777D32}"/>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4949689" y="3587890"/>
              <a:ext cx="993911" cy="1091788"/>
            </a:xfrm>
            <a:prstGeom prst="rect">
              <a:avLst/>
            </a:prstGeom>
          </p:spPr>
        </p:pic>
      </p:grpSp>
      <p:grpSp>
        <p:nvGrpSpPr>
          <p:cNvPr id="8" name="Group 7">
            <a:extLst>
              <a:ext uri="{FF2B5EF4-FFF2-40B4-BE49-F238E27FC236}">
                <a16:creationId xmlns:a16="http://schemas.microsoft.com/office/drawing/2014/main" id="{7D06A5BC-4BB0-444B-8AF2-5E8C87DC8AEC}"/>
              </a:ext>
            </a:extLst>
          </p:cNvPr>
          <p:cNvGrpSpPr/>
          <p:nvPr/>
        </p:nvGrpSpPr>
        <p:grpSpPr>
          <a:xfrm>
            <a:off x="567159" y="4759115"/>
            <a:ext cx="9859708" cy="1938206"/>
            <a:chOff x="567159" y="4759115"/>
            <a:chExt cx="9859708" cy="1938206"/>
          </a:xfrm>
        </p:grpSpPr>
        <p:grpSp>
          <p:nvGrpSpPr>
            <p:cNvPr id="5" name="Group 4">
              <a:extLst>
                <a:ext uri="{FF2B5EF4-FFF2-40B4-BE49-F238E27FC236}">
                  <a16:creationId xmlns:a16="http://schemas.microsoft.com/office/drawing/2014/main" id="{BCDC184D-BEA9-914E-B1B0-4128DD5015CD}"/>
                </a:ext>
              </a:extLst>
            </p:cNvPr>
            <p:cNvGrpSpPr/>
            <p:nvPr/>
          </p:nvGrpSpPr>
          <p:grpSpPr>
            <a:xfrm>
              <a:off x="567159" y="4759115"/>
              <a:ext cx="9859708" cy="1938206"/>
              <a:chOff x="567159" y="4759115"/>
              <a:chExt cx="9859708" cy="1938206"/>
            </a:xfrm>
          </p:grpSpPr>
          <p:pic>
            <p:nvPicPr>
              <p:cNvPr id="18" name="Picture 17">
                <a:extLst>
                  <a:ext uri="{FF2B5EF4-FFF2-40B4-BE49-F238E27FC236}">
                    <a16:creationId xmlns:a16="http://schemas.microsoft.com/office/drawing/2014/main" id="{173484A4-59DE-5044-B029-2A449BD861AE}"/>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7809656" y="4759115"/>
                <a:ext cx="2617211" cy="1938206"/>
              </a:xfrm>
              <a:prstGeom prst="rect">
                <a:avLst/>
              </a:prstGeom>
            </p:spPr>
          </p:pic>
          <p:pic>
            <p:nvPicPr>
              <p:cNvPr id="21" name="Picture 20">
                <a:extLst>
                  <a:ext uri="{FF2B5EF4-FFF2-40B4-BE49-F238E27FC236}">
                    <a16:creationId xmlns:a16="http://schemas.microsoft.com/office/drawing/2014/main" id="{D503B5C3-D85E-3243-AFA1-EEBD11F9FE39}"/>
                  </a:ext>
                </a:extLst>
              </p:cNvPr>
              <p:cNvPicPr>
                <a:picLocks noChangeAspect="1"/>
              </p:cNvPicPr>
              <p:nvPr/>
            </p:nvPicPr>
            <p:blipFill rotWithShape="1">
              <a:blip r:embed="rId11">
                <a:extLst>
                  <a:ext uri="{28A0092B-C50C-407E-A947-70E740481C1C}">
                    <a14:useLocalDpi xmlns:a14="http://schemas.microsoft.com/office/drawing/2010/main"/>
                  </a:ext>
                </a:extLst>
              </a:blip>
              <a:srcRect b="-475"/>
              <a:stretch/>
            </p:blipFill>
            <p:spPr>
              <a:xfrm>
                <a:off x="567159" y="4919794"/>
                <a:ext cx="5528841" cy="1371600"/>
              </a:xfrm>
              <a:prstGeom prst="rect">
                <a:avLst/>
              </a:prstGeom>
            </p:spPr>
          </p:pic>
        </p:grpSp>
        <p:pic>
          <p:nvPicPr>
            <p:cNvPr id="23" name="Picture 22">
              <a:extLst>
                <a:ext uri="{FF2B5EF4-FFF2-40B4-BE49-F238E27FC236}">
                  <a16:creationId xmlns:a16="http://schemas.microsoft.com/office/drawing/2014/main" id="{98E1E14B-7283-264C-A2FA-1F5393F1C2AE}"/>
                </a:ext>
              </a:extLst>
            </p:cNvPr>
            <p:cNvPicPr>
              <a:picLocks noChangeAspect="1"/>
            </p:cNvPicPr>
            <p:nvPr/>
          </p:nvPicPr>
          <p:blipFill rotWithShape="1">
            <a:blip r:embed="rId12">
              <a:extLst>
                <a:ext uri="{28A0092B-C50C-407E-A947-70E740481C1C}">
                  <a14:useLocalDpi xmlns:a14="http://schemas.microsoft.com/office/drawing/2010/main"/>
                </a:ext>
              </a:extLst>
            </a:blip>
            <a:srcRect b="-603"/>
            <a:stretch/>
          </p:blipFill>
          <p:spPr>
            <a:xfrm>
              <a:off x="4949689" y="5208104"/>
              <a:ext cx="993911" cy="1083290"/>
            </a:xfrm>
            <a:prstGeom prst="rect">
              <a:avLst/>
            </a:prstGeom>
          </p:spPr>
        </p:pic>
      </p:grpSp>
      <p:pic>
        <p:nvPicPr>
          <p:cNvPr id="24" name="Picture 23">
            <a:extLst>
              <a:ext uri="{FF2B5EF4-FFF2-40B4-BE49-F238E27FC236}">
                <a16:creationId xmlns:a16="http://schemas.microsoft.com/office/drawing/2014/main" id="{31BA1F57-7075-0141-B92A-9189E4E3FD87}"/>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6831494" y="4259766"/>
            <a:ext cx="4573534" cy="475488"/>
          </a:xfrm>
          <a:prstGeom prst="rect">
            <a:avLst/>
          </a:prstGeom>
        </p:spPr>
      </p:pic>
    </p:spTree>
    <p:extLst>
      <p:ext uri="{BB962C8B-B14F-4D97-AF65-F5344CB8AC3E}">
        <p14:creationId xmlns:p14="http://schemas.microsoft.com/office/powerpoint/2010/main" val="27254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38739"/>
            <a:ext cx="9720072" cy="1499616"/>
          </a:xfrm>
        </p:spPr>
        <p:txBody>
          <a:bodyPr/>
          <a:lstStyle/>
          <a:p>
            <a:r>
              <a:rPr lang="en-US" dirty="0"/>
              <a:t>Your Turn #2</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198783" y="1391478"/>
            <a:ext cx="11628781" cy="5049079"/>
          </a:xfrm>
        </p:spPr>
        <p:txBody>
          <a:bodyPr>
            <a:noAutofit/>
          </a:bodyPr>
          <a:lstStyle/>
          <a:p>
            <a:pPr marL="0" indent="0">
              <a:buNone/>
            </a:pPr>
            <a:r>
              <a:rPr lang="en-US" sz="2800" dirty="0"/>
              <a:t>Open a sample R Markdown document (File -&gt; New File -&gt; R Markdown).</a:t>
            </a:r>
          </a:p>
          <a:p>
            <a:pPr marL="0" indent="0">
              <a:buNone/>
            </a:pPr>
            <a:endParaRPr lang="en-US" sz="2800" dirty="0"/>
          </a:p>
          <a:p>
            <a:pPr marL="0" indent="0">
              <a:buNone/>
            </a:pPr>
            <a:r>
              <a:rPr lang="en-US" sz="2800" dirty="0"/>
              <a:t>Review the format of the document:  header, text, code chunks </a:t>
            </a:r>
          </a:p>
          <a:p>
            <a:pPr marL="0" indent="0">
              <a:buNone/>
            </a:pPr>
            <a:endParaRPr lang="en-US" sz="2800" dirty="0"/>
          </a:p>
          <a:p>
            <a:pPr marL="0" indent="0">
              <a:buNone/>
            </a:pPr>
            <a:r>
              <a:rPr lang="en-US" sz="2800" dirty="0"/>
              <a:t>Execute the individual code chunks by selecting the Run Current Chunk arrow.  </a:t>
            </a:r>
          </a:p>
          <a:p>
            <a:pPr marL="0" indent="0">
              <a:buNone/>
            </a:pPr>
            <a:endParaRPr lang="en-US" sz="2800" dirty="0"/>
          </a:p>
          <a:p>
            <a:pPr marL="0" indent="0">
              <a:buNone/>
            </a:pPr>
            <a:r>
              <a:rPr lang="en-US" sz="2800" dirty="0"/>
              <a:t>Knit the document to HTML (Preview or Knit Button -&gt; Knit to HTML).  You may be prompted to save your R Markdown first.  In this case select a name for your document and click save.  Review the knitted document.</a:t>
            </a:r>
          </a:p>
        </p:txBody>
      </p:sp>
    </p:spTree>
    <p:extLst>
      <p:ext uri="{BB962C8B-B14F-4D97-AF65-F5344CB8AC3E}">
        <p14:creationId xmlns:p14="http://schemas.microsoft.com/office/powerpoint/2010/main" val="815737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Importing Data</a:t>
            </a:r>
          </a:p>
        </p:txBody>
      </p:sp>
    </p:spTree>
    <p:extLst>
      <p:ext uri="{BB962C8B-B14F-4D97-AF65-F5344CB8AC3E}">
        <p14:creationId xmlns:p14="http://schemas.microsoft.com/office/powerpoint/2010/main" val="180440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F66731-3744-7F45-8973-2913CEE3B028}"/>
              </a:ext>
            </a:extLst>
          </p:cNvPr>
          <p:cNvSpPr>
            <a:spLocks noGrp="1"/>
          </p:cNvSpPr>
          <p:nvPr>
            <p:ph type="sldNum" sz="quarter" idx="12"/>
          </p:nvPr>
        </p:nvSpPr>
        <p:spPr/>
        <p:txBody>
          <a:bodyPr/>
          <a:lstStyle/>
          <a:p>
            <a:fld id="{FBFEA71B-C421-F54F-A3C7-C1F2690B2CD4}" type="slidenum">
              <a:rPr lang="en-US" smtClean="0"/>
              <a:t>19</a:t>
            </a:fld>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8" name="Rectangle 7">
            <a:extLst>
              <a:ext uri="{FF2B5EF4-FFF2-40B4-BE49-F238E27FC236}">
                <a16:creationId xmlns:a16="http://schemas.microsoft.com/office/drawing/2014/main" id="{33CEA39C-04B8-C449-A1F5-D85D0CDDDD3A}"/>
              </a:ext>
            </a:extLst>
          </p:cNvPr>
          <p:cNvSpPr/>
          <p:nvPr/>
        </p:nvSpPr>
        <p:spPr>
          <a:xfrm>
            <a:off x="257560" y="3812362"/>
            <a:ext cx="1454281"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645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grpSp>
        <p:nvGrpSpPr>
          <p:cNvPr id="2" name="Group 1">
            <a:extLst>
              <a:ext uri="{FF2B5EF4-FFF2-40B4-BE49-F238E27FC236}">
                <a16:creationId xmlns:a16="http://schemas.microsoft.com/office/drawing/2014/main" id="{EF4A823E-10FB-0A4C-B546-733E23BAD681}"/>
              </a:ext>
            </a:extLst>
          </p:cNvPr>
          <p:cNvGrpSpPr/>
          <p:nvPr/>
        </p:nvGrpSpPr>
        <p:grpSpPr>
          <a:xfrm>
            <a:off x="188667" y="1221165"/>
            <a:ext cx="3930000" cy="5261654"/>
            <a:chOff x="188667" y="1221165"/>
            <a:chExt cx="3930000" cy="5261654"/>
          </a:xfrm>
        </p:grpSpPr>
        <p:pic>
          <p:nvPicPr>
            <p:cNvPr id="245" name="Google Shape;245;p37"/>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247" name="Google Shape;247;p37"/>
            <p:cNvSpPr txBox="1"/>
            <p:nvPr/>
          </p:nvSpPr>
          <p:spPr>
            <a:xfrm>
              <a:off x="188667" y="4086786"/>
              <a:ext cx="3930000" cy="2396033"/>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Programming language for </a:t>
              </a:r>
              <a:endParaRPr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data analysis</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grpSp>
        <p:nvGrpSpPr>
          <p:cNvPr id="3" name="Group 2">
            <a:extLst>
              <a:ext uri="{FF2B5EF4-FFF2-40B4-BE49-F238E27FC236}">
                <a16:creationId xmlns:a16="http://schemas.microsoft.com/office/drawing/2014/main" id="{64F5EEB4-8032-2A4E-9566-CD2CF9A2B4C5}"/>
              </a:ext>
            </a:extLst>
          </p:cNvPr>
          <p:cNvGrpSpPr/>
          <p:nvPr/>
        </p:nvGrpSpPr>
        <p:grpSpPr>
          <a:xfrm>
            <a:off x="4118667" y="1185070"/>
            <a:ext cx="3930000" cy="5491253"/>
            <a:chOff x="4118667" y="1185070"/>
            <a:chExt cx="3930000" cy="5491253"/>
          </a:xfrm>
        </p:grpSpPr>
        <p:pic>
          <p:nvPicPr>
            <p:cNvPr id="244" name="Google Shape;244;p37"/>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248" name="Google Shape;248;p37"/>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err="1">
                  <a:latin typeface="Tw Cen MT" panose="020B0602020104020603" pitchFamily="34" charset="77"/>
                  <a:ea typeface="Raleway"/>
                  <a:cs typeface="Raleway"/>
                  <a:sym typeface="Raleway"/>
                </a:rPr>
                <a:t>RStudio</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US"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Interactive development environment (IDE)</a:t>
              </a:r>
              <a:endParaRPr sz="4400" b="1" dirty="0">
                <a:latin typeface="Tw Cen MT" panose="020B0602020104020603" pitchFamily="34" charset="77"/>
                <a:ea typeface="Raleway"/>
                <a:cs typeface="Raleway"/>
                <a:sym typeface="Raleway"/>
              </a:endParaRPr>
            </a:p>
          </p:txBody>
        </p:sp>
      </p:grpSp>
      <p:grpSp>
        <p:nvGrpSpPr>
          <p:cNvPr id="4" name="Group 3">
            <a:extLst>
              <a:ext uri="{FF2B5EF4-FFF2-40B4-BE49-F238E27FC236}">
                <a16:creationId xmlns:a16="http://schemas.microsoft.com/office/drawing/2014/main" id="{491333B0-BEFD-D94A-A0DF-4F0900CB372A}"/>
              </a:ext>
            </a:extLst>
          </p:cNvPr>
          <p:cNvGrpSpPr/>
          <p:nvPr/>
        </p:nvGrpSpPr>
        <p:grpSpPr>
          <a:xfrm>
            <a:off x="7860000" y="1221165"/>
            <a:ext cx="4143333" cy="5299253"/>
            <a:chOff x="7860000" y="1221165"/>
            <a:chExt cx="4143333" cy="5299253"/>
          </a:xfrm>
        </p:grpSpPr>
        <p:pic>
          <p:nvPicPr>
            <p:cNvPr id="246" name="Google Shape;246;p37"/>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49" name="Google Shape;249;p37"/>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 Markdown</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Computational document format</a:t>
              </a:r>
              <a:endParaRPr sz="3200" dirty="0">
                <a:latin typeface="Tw Cen MT" panose="020B0602020104020603" pitchFamily="34" charset="77"/>
                <a:ea typeface="Raleway"/>
                <a:cs typeface="Raleway"/>
                <a:sym typeface="Raleway"/>
              </a:endParaRPr>
            </a:p>
          </p:txBody>
        </p:sp>
      </p:grpSp>
    </p:spTree>
    <p:extLst>
      <p:ext uri="{BB962C8B-B14F-4D97-AF65-F5344CB8AC3E}">
        <p14:creationId xmlns:p14="http://schemas.microsoft.com/office/powerpoint/2010/main" val="3853909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2914649" y="1447800"/>
            <a:ext cx="6362700" cy="5410200"/>
            <a:chOff x="2914649" y="1447800"/>
            <a:chExt cx="6362700" cy="5410200"/>
          </a:xfrm>
        </p:grpSpPr>
        <p:pic>
          <p:nvPicPr>
            <p:cNvPr id="2" name="Picture 1"/>
            <p:cNvPicPr>
              <a:picLocks noChangeAspect="1"/>
            </p:cNvPicPr>
            <p:nvPr/>
          </p:nvPicPr>
          <p:blipFill>
            <a:blip r:embed="rId3"/>
            <a:stretch>
              <a:fillRect/>
            </a:stretch>
          </p:blipFill>
          <p:spPr>
            <a:xfrm>
              <a:off x="2914649" y="1447800"/>
              <a:ext cx="6362700" cy="5410200"/>
            </a:xfrm>
            <a:prstGeom prst="rect">
              <a:avLst/>
            </a:prstGeom>
          </p:spPr>
        </p:pic>
        <p:sp>
          <p:nvSpPr>
            <p:cNvPr id="25" name="Rectangle 24"/>
            <p:cNvSpPr/>
            <p:nvPr/>
          </p:nvSpPr>
          <p:spPr>
            <a:xfrm>
              <a:off x="4431323" y="2150347"/>
              <a:ext cx="113546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518220" y="2453472"/>
              <a:ext cx="1867318"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658897" y="2759947"/>
              <a:ext cx="219891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146241" y="3066421"/>
              <a:ext cx="1832149"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p:cNvPicPr>
            <a:picLocks noChangeAspect="1"/>
          </p:cNvPicPr>
          <p:nvPr/>
        </p:nvPicPr>
        <p:blipFill>
          <a:blip r:embed="rId4"/>
          <a:stretch>
            <a:fillRect/>
          </a:stretch>
        </p:blipFill>
        <p:spPr>
          <a:xfrm>
            <a:off x="5559813" y="427278"/>
            <a:ext cx="1011410" cy="1020522"/>
          </a:xfrm>
          <a:prstGeom prst="rect">
            <a:avLst/>
          </a:prstGeom>
        </p:spPr>
      </p:pic>
      <p:sp>
        <p:nvSpPr>
          <p:cNvPr id="5" name="TextBox 4"/>
          <p:cNvSpPr txBox="1"/>
          <p:nvPr/>
        </p:nvSpPr>
        <p:spPr>
          <a:xfrm>
            <a:off x="5721624" y="665191"/>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17" name="Picture 16"/>
          <p:cNvPicPr>
            <a:picLocks noChangeAspect="1"/>
          </p:cNvPicPr>
          <p:nvPr/>
        </p:nvPicPr>
        <p:blipFill>
          <a:blip r:embed="rId5"/>
          <a:stretch>
            <a:fillRect/>
          </a:stretch>
        </p:blipFill>
        <p:spPr>
          <a:xfrm>
            <a:off x="4411272" y="2140575"/>
            <a:ext cx="609600" cy="317500"/>
          </a:xfrm>
          <a:prstGeom prst="rect">
            <a:avLst/>
          </a:prstGeom>
        </p:spPr>
      </p:pic>
      <p:pic>
        <p:nvPicPr>
          <p:cNvPr id="18" name="Picture 17"/>
          <p:cNvPicPr>
            <a:picLocks noChangeAspect="1"/>
          </p:cNvPicPr>
          <p:nvPr/>
        </p:nvPicPr>
        <p:blipFill>
          <a:blip r:embed="rId6"/>
          <a:stretch>
            <a:fillRect/>
          </a:stretch>
        </p:blipFill>
        <p:spPr>
          <a:xfrm>
            <a:off x="5018790" y="2148694"/>
            <a:ext cx="533400" cy="292100"/>
          </a:xfrm>
          <a:prstGeom prst="rect">
            <a:avLst/>
          </a:prstGeom>
        </p:spPr>
      </p:pic>
      <p:pic>
        <p:nvPicPr>
          <p:cNvPr id="19" name="Picture 18"/>
          <p:cNvPicPr>
            <a:picLocks noChangeAspect="1"/>
          </p:cNvPicPr>
          <p:nvPr/>
        </p:nvPicPr>
        <p:blipFill>
          <a:blip r:embed="rId7"/>
          <a:stretch>
            <a:fillRect/>
          </a:stretch>
        </p:blipFill>
        <p:spPr>
          <a:xfrm>
            <a:off x="5493753" y="2433387"/>
            <a:ext cx="965200" cy="317500"/>
          </a:xfrm>
          <a:prstGeom prst="rect">
            <a:avLst/>
          </a:prstGeom>
        </p:spPr>
      </p:pic>
      <p:pic>
        <p:nvPicPr>
          <p:cNvPr id="20" name="Picture 19"/>
          <p:cNvPicPr>
            <a:picLocks noChangeAspect="1"/>
          </p:cNvPicPr>
          <p:nvPr/>
        </p:nvPicPr>
        <p:blipFill>
          <a:blip r:embed="rId8"/>
          <a:stretch>
            <a:fillRect/>
          </a:stretch>
        </p:blipFill>
        <p:spPr>
          <a:xfrm>
            <a:off x="6414837" y="2441408"/>
            <a:ext cx="990600" cy="292100"/>
          </a:xfrm>
          <a:prstGeom prst="rect">
            <a:avLst/>
          </a:prstGeom>
        </p:spPr>
      </p:pic>
      <p:pic>
        <p:nvPicPr>
          <p:cNvPr id="21" name="Picture 20"/>
          <p:cNvPicPr>
            <a:picLocks noChangeAspect="1"/>
          </p:cNvPicPr>
          <p:nvPr/>
        </p:nvPicPr>
        <p:blipFill>
          <a:blip r:embed="rId9"/>
          <a:stretch>
            <a:fillRect/>
          </a:stretch>
        </p:blipFill>
        <p:spPr>
          <a:xfrm>
            <a:off x="5662194" y="2743869"/>
            <a:ext cx="914400" cy="304800"/>
          </a:xfrm>
          <a:prstGeom prst="rect">
            <a:avLst/>
          </a:prstGeom>
        </p:spPr>
      </p:pic>
      <p:pic>
        <p:nvPicPr>
          <p:cNvPr id="22" name="Picture 21"/>
          <p:cNvPicPr>
            <a:picLocks noChangeAspect="1"/>
          </p:cNvPicPr>
          <p:nvPr/>
        </p:nvPicPr>
        <p:blipFill>
          <a:blip r:embed="rId10"/>
          <a:stretch>
            <a:fillRect/>
          </a:stretch>
        </p:blipFill>
        <p:spPr>
          <a:xfrm>
            <a:off x="6562558" y="2750385"/>
            <a:ext cx="1295400" cy="304800"/>
          </a:xfrm>
          <a:prstGeom prst="rect">
            <a:avLst/>
          </a:prstGeom>
        </p:spPr>
      </p:pic>
      <p:pic>
        <p:nvPicPr>
          <p:cNvPr id="23" name="Picture 22"/>
          <p:cNvPicPr>
            <a:picLocks noChangeAspect="1"/>
          </p:cNvPicPr>
          <p:nvPr/>
        </p:nvPicPr>
        <p:blipFill>
          <a:blip r:embed="rId11"/>
          <a:stretch>
            <a:fillRect/>
          </a:stretch>
        </p:blipFill>
        <p:spPr>
          <a:xfrm>
            <a:off x="6111373" y="3073066"/>
            <a:ext cx="914400" cy="292100"/>
          </a:xfrm>
          <a:prstGeom prst="rect">
            <a:avLst/>
          </a:prstGeom>
        </p:spPr>
      </p:pic>
      <p:pic>
        <p:nvPicPr>
          <p:cNvPr id="24" name="Picture 23"/>
          <p:cNvPicPr>
            <a:picLocks noChangeAspect="1"/>
          </p:cNvPicPr>
          <p:nvPr/>
        </p:nvPicPr>
        <p:blipFill>
          <a:blip r:embed="rId12"/>
          <a:stretch>
            <a:fillRect/>
          </a:stretch>
        </p:blipFill>
        <p:spPr>
          <a:xfrm>
            <a:off x="7013408" y="3051008"/>
            <a:ext cx="977900" cy="342900"/>
          </a:xfrm>
          <a:prstGeom prst="rect">
            <a:avLst/>
          </a:prstGeom>
        </p:spPr>
      </p:pic>
      <p:sp>
        <p:nvSpPr>
          <p:cNvPr id="34" name="Rounded Rectangular Callout 33"/>
          <p:cNvSpPr/>
          <p:nvPr/>
        </p:nvSpPr>
        <p:spPr>
          <a:xfrm>
            <a:off x="9179046" y="2129441"/>
            <a:ext cx="1955868" cy="1246648"/>
          </a:xfrm>
          <a:prstGeom prst="wedgeRoundRectCallout">
            <a:avLst>
              <a:gd name="adj1" fmla="val -91991"/>
              <a:gd name="adj2" fmla="val 3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9179046" y="1993621"/>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rectangular structure</a:t>
            </a:r>
          </a:p>
          <a:p>
            <a:pPr algn="ctr"/>
            <a:endParaRPr lang="en-US" dirty="0">
              <a:solidFill>
                <a:schemeClr val="bg1"/>
              </a:solidFill>
            </a:endParaRPr>
          </a:p>
        </p:txBody>
      </p:sp>
      <p:sp>
        <p:nvSpPr>
          <p:cNvPr id="37" name="Rounded Rectangular Callout 36"/>
          <p:cNvSpPr/>
          <p:nvPr/>
        </p:nvSpPr>
        <p:spPr>
          <a:xfrm>
            <a:off x="1280266" y="308075"/>
            <a:ext cx="1955868" cy="1246648"/>
          </a:xfrm>
          <a:prstGeom prst="wedgeRoundRectCallout">
            <a:avLst>
              <a:gd name="adj1" fmla="val 69359"/>
              <a:gd name="adj2" fmla="val 8708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1280266" y="172255"/>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plain text (“flat”) file</a:t>
            </a:r>
          </a:p>
          <a:p>
            <a:pPr algn="ctr"/>
            <a:endParaRPr lang="en-US" dirty="0">
              <a:solidFill>
                <a:schemeClr val="bg1"/>
              </a:solidFill>
            </a:endParaRPr>
          </a:p>
        </p:txBody>
      </p:sp>
      <p:sp>
        <p:nvSpPr>
          <p:cNvPr id="39" name="Rounded Rectangular Callout 38"/>
          <p:cNvSpPr/>
          <p:nvPr/>
        </p:nvSpPr>
        <p:spPr>
          <a:xfrm>
            <a:off x="1302568" y="2616378"/>
            <a:ext cx="1955868" cy="1246648"/>
          </a:xfrm>
          <a:prstGeom prst="wedgeRoundRectCallout">
            <a:avLst>
              <a:gd name="adj1" fmla="val 73921"/>
              <a:gd name="adj2" fmla="val -7660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TextBox 39"/>
          <p:cNvSpPr txBox="1"/>
          <p:nvPr/>
        </p:nvSpPr>
        <p:spPr>
          <a:xfrm>
            <a:off x="1302568" y="2696001"/>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 row</a:t>
            </a:r>
          </a:p>
          <a:p>
            <a:pPr algn="ctr"/>
            <a:endParaRPr lang="en-US" dirty="0">
              <a:solidFill>
                <a:schemeClr val="bg1"/>
              </a:solidFill>
            </a:endParaRPr>
          </a:p>
        </p:txBody>
      </p:sp>
    </p:spTree>
    <p:extLst>
      <p:ext uri="{BB962C8B-B14F-4D97-AF65-F5344CB8AC3E}">
        <p14:creationId xmlns:p14="http://schemas.microsoft.com/office/powerpoint/2010/main" val="204178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42" presetClass="path" presetSubtype="0" accel="50000" decel="50000" fill="hold" nodeType="withEffect">
                                  <p:stCondLst>
                                    <p:cond delay="0"/>
                                  </p:stCondLst>
                                  <p:childTnLst>
                                    <p:animMotion origin="layout" path="M 1.04167E-6 4.81481E-6 L 0.13724 -0.00024 " pathEditMode="relative" rAng="0" ptsTypes="AA">
                                      <p:cBhvr>
                                        <p:cTn id="16" dur="2000" fill="hold"/>
                                        <p:tgtEl>
                                          <p:spTgt spid="17"/>
                                        </p:tgtEl>
                                        <p:attrNameLst>
                                          <p:attrName>ppt_x</p:attrName>
                                          <p:attrName>ppt_y</p:attrName>
                                        </p:attrNameLst>
                                      </p:cBhvr>
                                      <p:rCtr x="6862" y="-23"/>
                                    </p:animMotion>
                                  </p:childTnLst>
                                </p:cTn>
                              </p:par>
                              <p:par>
                                <p:cTn id="17" presetID="42" presetClass="path" presetSubtype="0" accel="50000" decel="50000" fill="hold" nodeType="withEffect">
                                  <p:stCondLst>
                                    <p:cond delay="0"/>
                                  </p:stCondLst>
                                  <p:childTnLst>
                                    <p:animMotion origin="layout" path="M -3.54167E-6 -2.22222E-6 L 0.16289 -0.00069 " pathEditMode="relative" rAng="0" ptsTypes="AA">
                                      <p:cBhvr>
                                        <p:cTn id="18" dur="2000" fill="hold"/>
                                        <p:tgtEl>
                                          <p:spTgt spid="18"/>
                                        </p:tgtEl>
                                        <p:attrNameLst>
                                          <p:attrName>ppt_x</p:attrName>
                                          <p:attrName>ppt_y</p:attrName>
                                        </p:attrNameLst>
                                      </p:cBhvr>
                                      <p:rCtr x="8138" y="-46"/>
                                    </p:animMotion>
                                  </p:childTnLst>
                                </p:cTn>
                              </p:par>
                              <p:par>
                                <p:cTn id="19" presetID="42" presetClass="path" presetSubtype="0" accel="50000" decel="50000" fill="hold" nodeType="withEffect">
                                  <p:stCondLst>
                                    <p:cond delay="0"/>
                                  </p:stCondLst>
                                  <p:childTnLst>
                                    <p:animMotion origin="layout" path="M -4.375E-6 7.40741E-7 L 0.04974 -0.00046 " pathEditMode="relative" rAng="0" ptsTypes="AA">
                                      <p:cBhvr>
                                        <p:cTn id="20" dur="2000" fill="hold"/>
                                        <p:tgtEl>
                                          <p:spTgt spid="19"/>
                                        </p:tgtEl>
                                        <p:attrNameLst>
                                          <p:attrName>ppt_x</p:attrName>
                                          <p:attrName>ppt_y</p:attrName>
                                        </p:attrNameLst>
                                      </p:cBhvr>
                                      <p:rCtr x="2487" y="-23"/>
                                    </p:animMotion>
                                  </p:childTnLst>
                                </p:cTn>
                              </p:par>
                              <p:par>
                                <p:cTn id="21" presetID="42" presetClass="path" presetSubtype="0" accel="50000" decel="50000" fill="hold" nodeType="withEffect">
                                  <p:stCondLst>
                                    <p:cond delay="0"/>
                                  </p:stCondLst>
                                  <p:childTnLst>
                                    <p:animMotion origin="layout" path="M 3.125E-6 -4.81481E-6 L 0.05039 -0.00023 " pathEditMode="relative" rAng="0" ptsTypes="AA">
                                      <p:cBhvr>
                                        <p:cTn id="22" dur="2000" fill="hold"/>
                                        <p:tgtEl>
                                          <p:spTgt spid="20"/>
                                        </p:tgtEl>
                                        <p:attrNameLst>
                                          <p:attrName>ppt_x</p:attrName>
                                          <p:attrName>ppt_y</p:attrName>
                                        </p:attrNameLst>
                                      </p:cBhvr>
                                      <p:rCtr x="2513" y="-23"/>
                                    </p:animMotion>
                                  </p:childTnLst>
                                </p:cTn>
                              </p:par>
                              <p:par>
                                <p:cTn id="23" presetID="42" presetClass="path" presetSubtype="0" accel="50000" decel="50000" fill="hold" nodeType="withEffect">
                                  <p:stCondLst>
                                    <p:cond delay="0"/>
                                  </p:stCondLst>
                                  <p:childTnLst>
                                    <p:animMotion origin="layout" path="M -3.125E-6 -2.22222E-6 L 0.03672 -2.22222E-6 " pathEditMode="relative" rAng="0" ptsTypes="AA">
                                      <p:cBhvr>
                                        <p:cTn id="24" dur="2000" fill="hold"/>
                                        <p:tgtEl>
                                          <p:spTgt spid="21"/>
                                        </p:tgtEl>
                                        <p:attrNameLst>
                                          <p:attrName>ppt_x</p:attrName>
                                          <p:attrName>ppt_y</p:attrName>
                                        </p:attrNameLst>
                                      </p:cBhvr>
                                      <p:rCtr x="1836" y="0"/>
                                    </p:animMotion>
                                  </p:childTnLst>
                                </p:cTn>
                              </p:par>
                              <p:par>
                                <p:cTn id="25" presetID="42" presetClass="path" presetSubtype="0" accel="50000" decel="50000" fill="hold" nodeType="withEffect">
                                  <p:stCondLst>
                                    <p:cond delay="0"/>
                                  </p:stCondLst>
                                  <p:childTnLst>
                                    <p:animMotion origin="layout" path="M 3.75E-6 3.7037E-7 L 0.03789 0.00023 " pathEditMode="relative" rAng="0" ptsTypes="AA">
                                      <p:cBhvr>
                                        <p:cTn id="26" dur="2000" fill="hold"/>
                                        <p:tgtEl>
                                          <p:spTgt spid="22"/>
                                        </p:tgtEl>
                                        <p:attrNameLst>
                                          <p:attrName>ppt_x</p:attrName>
                                          <p:attrName>ppt_y</p:attrName>
                                        </p:attrNameLst>
                                      </p:cBhvr>
                                      <p:rCtr x="1888" y="0"/>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7" grpId="0" animBg="1"/>
      <p:bldP spid="38" grpId="0"/>
      <p:bldP spid="39" grpId="0" animBg="1"/>
      <p:bldP spid="4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88828" y="2286000"/>
            <a:ext cx="7283635" cy="4022725"/>
          </a:xfrm>
        </p:spPr>
        <p:txBody>
          <a:bodyPr>
            <a:normAutofit/>
          </a:bodyPr>
          <a:lstStyle/>
          <a:p>
            <a:pPr>
              <a:buFont typeface="Arial" charset="0"/>
              <a:buChar char="•"/>
            </a:pPr>
            <a:r>
              <a:rPr lang="en-US" sz="2800" dirty="0"/>
              <a:t> A consistent way to organize data</a:t>
            </a:r>
          </a:p>
          <a:p>
            <a:pPr marL="0" indent="0">
              <a:buNone/>
            </a:pPr>
            <a:endParaRPr lang="en-US" sz="2800" dirty="0"/>
          </a:p>
          <a:p>
            <a:pPr>
              <a:buFont typeface="Arial" charset="0"/>
              <a:buChar char="•"/>
            </a:pPr>
            <a:r>
              <a:rPr lang="en-US" sz="2800" dirty="0"/>
              <a:t> Human readable, concise, consistent code </a:t>
            </a:r>
          </a:p>
          <a:p>
            <a:pPr marL="0" indent="0">
              <a:buNone/>
            </a:pPr>
            <a:endParaRPr lang="en-US" sz="2800" dirty="0"/>
          </a:p>
          <a:p>
            <a:pPr>
              <a:buFont typeface="Arial" charset="0"/>
              <a:buChar char="•"/>
            </a:pPr>
            <a:r>
              <a:rPr lang="en-US" sz="2800" dirty="0"/>
              <a:t> Build pipelines from atomic data analysis steps</a:t>
            </a:r>
          </a:p>
        </p:txBody>
      </p:sp>
      <p:pic>
        <p:nvPicPr>
          <p:cNvPr id="9" name="Picture 8"/>
          <p:cNvPicPr>
            <a:picLocks noChangeAspect="1"/>
          </p:cNvPicPr>
          <p:nvPr/>
        </p:nvPicPr>
        <p:blipFill>
          <a:blip r:embed="rId3"/>
          <a:stretch>
            <a:fillRect/>
          </a:stretch>
        </p:blipFill>
        <p:spPr>
          <a:xfrm>
            <a:off x="8537797" y="2165349"/>
            <a:ext cx="3044604" cy="3044604"/>
          </a:xfrm>
          <a:prstGeom prst="rect">
            <a:avLst/>
          </a:prstGeom>
        </p:spPr>
      </p:pic>
      <p:sp>
        <p:nvSpPr>
          <p:cNvPr id="6" name="object 10">
            <a:extLst>
              <a:ext uri="{FF2B5EF4-FFF2-40B4-BE49-F238E27FC236}">
                <a16:creationId xmlns:a16="http://schemas.microsoft.com/office/drawing/2014/main" id="{B01BE7F9-B159-C54F-B284-E84321FC6776}"/>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err="1">
                <a:latin typeface="Tw Cen MT" panose="020B0602020104020603" pitchFamily="34" charset="77"/>
                <a:cs typeface="Helvetica Neue"/>
              </a:rPr>
              <a:t>Tidyverse</a:t>
            </a:r>
            <a:r>
              <a:rPr lang="en-US" sz="4400" spc="-5" dirty="0">
                <a:latin typeface="Tw Cen MT" panose="020B0602020104020603" pitchFamily="34" charset="77"/>
                <a:cs typeface="Helvetica Neue"/>
              </a:rPr>
              <a:t>: R Packages for Data Science</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730114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411D806-6B45-A445-82B7-9B828BEE1AAD}"/>
              </a:ext>
            </a:extLst>
          </p:cNvPr>
          <p:cNvGrpSpPr/>
          <p:nvPr/>
        </p:nvGrpSpPr>
        <p:grpSpPr>
          <a:xfrm>
            <a:off x="1347178" y="2694060"/>
            <a:ext cx="2016954" cy="3460569"/>
            <a:chOff x="902677" y="1946031"/>
            <a:chExt cx="2356175" cy="4042585"/>
          </a:xfrm>
        </p:grpSpPr>
        <p:pic>
          <p:nvPicPr>
            <p:cNvPr id="4" name="Picture 3"/>
            <p:cNvPicPr>
              <a:picLocks noChangeAspect="1"/>
            </p:cNvPicPr>
            <p:nvPr/>
          </p:nvPicPr>
          <p:blipFill>
            <a:blip r:embed="rId3"/>
            <a:stretch>
              <a:fillRect/>
            </a:stretch>
          </p:blipFill>
          <p:spPr>
            <a:xfrm>
              <a:off x="1024128" y="2084832"/>
              <a:ext cx="2234724" cy="3903784"/>
            </a:xfrm>
            <a:prstGeom prst="rect">
              <a:avLst/>
            </a:prstGeom>
          </p:spPr>
        </p:pic>
        <p:sp>
          <p:nvSpPr>
            <p:cNvPr id="8" name="Rounded Rectangle 7"/>
            <p:cNvSpPr/>
            <p:nvPr/>
          </p:nvSpPr>
          <p:spPr>
            <a:xfrm>
              <a:off x="902677" y="1946031"/>
              <a:ext cx="2356175" cy="4042585"/>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C84DA4D8-945D-3042-B84A-6F788403D6BF}"/>
              </a:ext>
            </a:extLst>
          </p:cNvPr>
          <p:cNvSpPr/>
          <p:nvPr/>
        </p:nvSpPr>
        <p:spPr>
          <a:xfrm>
            <a:off x="930310" y="1986174"/>
            <a:ext cx="2954655" cy="707886"/>
          </a:xfrm>
          <a:prstGeom prst="rect">
            <a:avLst/>
          </a:prstGeom>
        </p:spPr>
        <p:txBody>
          <a:bodyPr wrap="none">
            <a:spAutoFit/>
          </a:bodyPr>
          <a:lstStyle/>
          <a:p>
            <a:r>
              <a:rPr lang="en-US" sz="4000" dirty="0" err="1">
                <a:solidFill>
                  <a:schemeClr val="accent2"/>
                </a:solidFill>
                <a:latin typeface="Monaco" charset="0"/>
              </a:rPr>
              <a:t>tidyverse</a:t>
            </a:r>
            <a:endParaRPr lang="en-US" sz="4000" dirty="0"/>
          </a:p>
        </p:txBody>
      </p:sp>
      <p:grpSp>
        <p:nvGrpSpPr>
          <p:cNvPr id="13" name="Group 12">
            <a:extLst>
              <a:ext uri="{FF2B5EF4-FFF2-40B4-BE49-F238E27FC236}">
                <a16:creationId xmlns:a16="http://schemas.microsoft.com/office/drawing/2014/main" id="{22361FBF-EB79-3F46-BACB-3089EDBAC882}"/>
              </a:ext>
            </a:extLst>
          </p:cNvPr>
          <p:cNvGrpSpPr/>
          <p:nvPr/>
        </p:nvGrpSpPr>
        <p:grpSpPr>
          <a:xfrm>
            <a:off x="5573580" y="4508280"/>
            <a:ext cx="5609336" cy="1481595"/>
            <a:chOff x="5566664" y="4633913"/>
            <a:chExt cx="5609336" cy="1481595"/>
          </a:xfrm>
        </p:grpSpPr>
        <p:pic>
          <p:nvPicPr>
            <p:cNvPr id="7" name="Picture 6"/>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481064" y="5261356"/>
              <a:ext cx="3794368" cy="854152"/>
            </a:xfrm>
            <a:prstGeom prst="rect">
              <a:avLst/>
            </a:prstGeom>
          </p:spPr>
        </p:pic>
        <p:sp>
          <p:nvSpPr>
            <p:cNvPr id="11" name="Rectangle 10">
              <a:extLst>
                <a:ext uri="{FF2B5EF4-FFF2-40B4-BE49-F238E27FC236}">
                  <a16:creationId xmlns:a16="http://schemas.microsoft.com/office/drawing/2014/main" id="{4A4B71F9-7E78-2546-8172-B22B639BF2ED}"/>
                </a:ext>
              </a:extLst>
            </p:cNvPr>
            <p:cNvSpPr/>
            <p:nvPr/>
          </p:nvSpPr>
          <p:spPr>
            <a:xfrm>
              <a:off x="5566664" y="4633913"/>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a:solidFill>
                    <a:schemeClr val="accent5"/>
                  </a:solidFill>
                  <a:latin typeface="Monaco" charset="0"/>
                </a:rPr>
                <a:t>library</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grpSp>
      <p:sp>
        <p:nvSpPr>
          <p:cNvPr id="14" name="object 10">
            <a:extLst>
              <a:ext uri="{FF2B5EF4-FFF2-40B4-BE49-F238E27FC236}">
                <a16:creationId xmlns:a16="http://schemas.microsoft.com/office/drawing/2014/main" id="{E5FAB22D-71A4-B94E-BB91-42BA3BED5C13}"/>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Installing and loading R packages</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DA8C6147-664D-0747-A0C8-DC1C74DCCBDF}"/>
              </a:ext>
            </a:extLst>
          </p:cNvPr>
          <p:cNvGrpSpPr/>
          <p:nvPr/>
        </p:nvGrpSpPr>
        <p:grpSpPr>
          <a:xfrm>
            <a:off x="5573580" y="2340117"/>
            <a:ext cx="5609336" cy="1482853"/>
            <a:chOff x="5573580" y="2172192"/>
            <a:chExt cx="5609336" cy="1482853"/>
          </a:xfrm>
        </p:grpSpPr>
        <p:sp>
          <p:nvSpPr>
            <p:cNvPr id="10" name="Rectangle 9">
              <a:extLst>
                <a:ext uri="{FF2B5EF4-FFF2-40B4-BE49-F238E27FC236}">
                  <a16:creationId xmlns:a16="http://schemas.microsoft.com/office/drawing/2014/main" id="{DF26BD25-555C-EF46-BF32-60CEEFE1EEA6}"/>
                </a:ext>
              </a:extLst>
            </p:cNvPr>
            <p:cNvSpPr/>
            <p:nvPr/>
          </p:nvSpPr>
          <p:spPr>
            <a:xfrm>
              <a:off x="5573580" y="2172192"/>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err="1">
                  <a:solidFill>
                    <a:schemeClr val="accent5"/>
                  </a:solidFill>
                  <a:latin typeface="Monaco" charset="0"/>
                </a:rPr>
                <a:t>install.packages</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pic>
          <p:nvPicPr>
            <p:cNvPr id="6" name="Picture 5"/>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481064" y="2807622"/>
              <a:ext cx="3899876" cy="847423"/>
            </a:xfrm>
            <a:prstGeom prst="rect">
              <a:avLst/>
            </a:prstGeom>
          </p:spPr>
        </p:pic>
      </p:grpSp>
    </p:spTree>
    <p:extLst>
      <p:ext uri="{BB962C8B-B14F-4D97-AF65-F5344CB8AC3E}">
        <p14:creationId xmlns:p14="http://schemas.microsoft.com/office/powerpoint/2010/main" val="23620956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68398" y="3507699"/>
            <a:ext cx="8090002" cy="655320"/>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78374" y="4723160"/>
            <a:ext cx="7294115" cy="1679292"/>
            <a:chOff x="1919035" y="4333415"/>
            <a:chExt cx="7294115" cy="1679292"/>
          </a:xfrm>
        </p:grpSpPr>
        <p:grpSp>
          <p:nvGrpSpPr>
            <p:cNvPr id="20" name="Group 19"/>
            <p:cNvGrpSpPr/>
            <p:nvPr/>
          </p:nvGrpSpPr>
          <p:grpSpPr>
            <a:xfrm>
              <a:off x="8201740" y="4722760"/>
              <a:ext cx="1011410" cy="1020522"/>
              <a:chOff x="8201740" y="4722760"/>
              <a:chExt cx="1011410" cy="1020522"/>
            </a:xfrm>
          </p:grpSpPr>
          <p:pic>
            <p:nvPicPr>
              <p:cNvPr id="14" name="Picture 13"/>
              <p:cNvPicPr>
                <a:picLocks noChangeAspect="1"/>
              </p:cNvPicPr>
              <p:nvPr/>
            </p:nvPicPr>
            <p:blipFill>
              <a:blip r:embed="rId3"/>
              <a:stretch>
                <a:fillRect/>
              </a:stretch>
            </p:blipFill>
            <p:spPr>
              <a:xfrm>
                <a:off x="8201740" y="4722760"/>
                <a:ext cx="1011410" cy="1020522"/>
              </a:xfrm>
              <a:prstGeom prst="rect">
                <a:avLst/>
              </a:prstGeom>
            </p:spPr>
          </p:pic>
          <p:sp>
            <p:nvSpPr>
              <p:cNvPr id="15" name="TextBox 14"/>
              <p:cNvSpPr txBox="1"/>
              <p:nvPr/>
            </p:nvSpPr>
            <p:spPr>
              <a:xfrm>
                <a:off x="834856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242964" y="3676983"/>
              <a:ext cx="851328" cy="3221309"/>
            </a:xfrm>
            <a:prstGeom prst="rect">
              <a:avLst/>
            </a:prstGeom>
          </p:spPr>
        </p:pic>
      </p:grpSp>
      <p:pic>
        <p:nvPicPr>
          <p:cNvPr id="30" name="Picture 29"/>
          <p:cNvPicPr>
            <a:picLocks noChangeAspect="1"/>
          </p:cNvPicPr>
          <p:nvPr/>
        </p:nvPicPr>
        <p:blipFill>
          <a:blip r:embed="rId6"/>
          <a:stretch>
            <a:fillRect/>
          </a:stretch>
        </p:blipFill>
        <p:spPr>
          <a:xfrm>
            <a:off x="10939224" y="5629924"/>
            <a:ext cx="867049" cy="1006205"/>
          </a:xfrm>
          <a:prstGeom prst="rect">
            <a:avLst/>
          </a:prstGeom>
        </p:spPr>
      </p:pic>
    </p:spTree>
    <p:extLst>
      <p:ext uri="{BB962C8B-B14F-4D97-AF65-F5344CB8AC3E}">
        <p14:creationId xmlns:p14="http://schemas.microsoft.com/office/powerpoint/2010/main" val="26621701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7"/>
            <a:ext cx="2365216" cy="1692772"/>
            <a:chOff x="1322364" y="4528477"/>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7"/>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spTree>
    <p:extLst>
      <p:ext uri="{BB962C8B-B14F-4D97-AF65-F5344CB8AC3E}">
        <p14:creationId xmlns:p14="http://schemas.microsoft.com/office/powerpoint/2010/main" val="3721177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6"/>
            <a:ext cx="2365216" cy="1692772"/>
            <a:chOff x="1322364" y="4528479"/>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9"/>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Tree>
    <p:extLst>
      <p:ext uri="{BB962C8B-B14F-4D97-AF65-F5344CB8AC3E}">
        <p14:creationId xmlns:p14="http://schemas.microsoft.com/office/powerpoint/2010/main" val="3333104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3227534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
        <p:nvSpPr>
          <p:cNvPr id="13" name="Rounded Rectangular Callout 12"/>
          <p:cNvSpPr/>
          <p:nvPr/>
        </p:nvSpPr>
        <p:spPr>
          <a:xfrm>
            <a:off x="1968398" y="4435786"/>
            <a:ext cx="6041571" cy="1246648"/>
          </a:xfrm>
          <a:prstGeom prst="wedgeRoundRectCallout">
            <a:avLst>
              <a:gd name="adj1" fmla="val -1739"/>
              <a:gd name="adj2" fmla="val -87600"/>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p:cNvSpPr txBox="1"/>
          <p:nvPr/>
        </p:nvSpPr>
        <p:spPr>
          <a:xfrm>
            <a:off x="1968398" y="4279549"/>
            <a:ext cx="6041571" cy="1508105"/>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assignment operator</a:t>
            </a:r>
          </a:p>
          <a:p>
            <a:pPr algn="ctr"/>
            <a:r>
              <a:rPr lang="en-US" sz="2800" dirty="0">
                <a:solidFill>
                  <a:schemeClr val="bg1"/>
                </a:solidFill>
              </a:rPr>
              <a:t>(“gets”)</a:t>
            </a:r>
            <a:endParaRPr lang="en-US" dirty="0">
              <a:solidFill>
                <a:schemeClr val="bg1"/>
              </a:solidFill>
            </a:endParaRPr>
          </a:p>
          <a:p>
            <a:pPr algn="ctr"/>
            <a:endParaRPr lang="en-US" sz="1200" dirty="0">
              <a:solidFill>
                <a:schemeClr val="bg1"/>
              </a:solidFill>
            </a:endParaRPr>
          </a:p>
        </p:txBody>
      </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23030818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970156" y="3507699"/>
            <a:ext cx="10504449" cy="655320"/>
            <a:chOff x="2080825" y="3162925"/>
            <a:chExt cx="8240130"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230953" y="3235065"/>
              <a:ext cx="8090002" cy="523220"/>
            </a:xfrm>
            <a:prstGeom prst="rect">
              <a:avLst/>
            </a:prstGeom>
            <a:noFill/>
          </p:spPr>
          <p:txBody>
            <a:bodyPr wrap="square" rtlCol="0">
              <a:spAutoFit/>
            </a:bodyPr>
            <a:lstStyle/>
            <a:p>
              <a:r>
                <a:rPr lang="en-US" sz="2800" dirty="0" err="1">
                  <a:solidFill>
                    <a:srgbClr val="0070C0"/>
                  </a:solidFill>
                  <a:latin typeface="Monaco" charset="0"/>
                  <a:ea typeface="Monaco" charset="0"/>
                  <a:cs typeface="Monaco" charset="0"/>
                </a:rPr>
                <a:t>covid_testing</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a:t>
              </a:r>
              <a:r>
                <a:rPr lang="en-US" sz="2800" dirty="0" err="1">
                  <a:solidFill>
                    <a:srgbClr val="0070C0"/>
                  </a:solidFill>
                  <a:latin typeface="Monaco" charset="0"/>
                  <a:ea typeface="Monaco" charset="0"/>
                  <a:cs typeface="Monaco" charset="0"/>
                </a:rPr>
                <a:t>covid_testing.csv</a:t>
              </a:r>
              <a:r>
                <a:rPr lang="en-US" sz="2800" dirty="0">
                  <a:solidFill>
                    <a:srgbClr val="0070C0"/>
                  </a:solidFill>
                  <a:latin typeface="Monaco" charset="0"/>
                  <a:ea typeface="Monaco" charset="0"/>
                  <a:cs typeface="Monaco" charset="0"/>
                </a:rPr>
                <a:t>"</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44084" y="4723160"/>
            <a:ext cx="7156955" cy="1679292"/>
            <a:chOff x="1919035" y="4333415"/>
            <a:chExt cx="7156955" cy="1679292"/>
          </a:xfrm>
        </p:grpSpPr>
        <p:grpSp>
          <p:nvGrpSpPr>
            <p:cNvPr id="20" name="Group 19"/>
            <p:cNvGrpSpPr/>
            <p:nvPr/>
          </p:nvGrpSpPr>
          <p:grpSpPr>
            <a:xfrm>
              <a:off x="8064580" y="4722760"/>
              <a:ext cx="1011410" cy="1020522"/>
              <a:chOff x="8064580" y="4722760"/>
              <a:chExt cx="1011410" cy="1020522"/>
            </a:xfrm>
          </p:grpSpPr>
          <p:pic>
            <p:nvPicPr>
              <p:cNvPr id="14" name="Picture 13"/>
              <p:cNvPicPr>
                <a:picLocks noChangeAspect="1"/>
              </p:cNvPicPr>
              <p:nvPr/>
            </p:nvPicPr>
            <p:blipFill>
              <a:blip r:embed="rId3"/>
              <a:stretch>
                <a:fillRect/>
              </a:stretch>
            </p:blipFill>
            <p:spPr>
              <a:xfrm>
                <a:off x="8064580" y="4722760"/>
                <a:ext cx="1011410" cy="1020522"/>
              </a:xfrm>
              <a:prstGeom prst="rect">
                <a:avLst/>
              </a:prstGeom>
            </p:spPr>
          </p:pic>
          <p:sp>
            <p:nvSpPr>
              <p:cNvPr id="15" name="TextBox 14"/>
              <p:cNvSpPr txBox="1"/>
              <p:nvPr/>
            </p:nvSpPr>
            <p:spPr>
              <a:xfrm>
                <a:off x="821140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128664" y="3676983"/>
              <a:ext cx="851328" cy="3221309"/>
            </a:xfrm>
            <a:prstGeom prst="rect">
              <a:avLst/>
            </a:prstGeom>
          </p:spPr>
        </p:pic>
      </p:grpSp>
      <p:grpSp>
        <p:nvGrpSpPr>
          <p:cNvPr id="34" name="Group 33"/>
          <p:cNvGrpSpPr/>
          <p:nvPr/>
        </p:nvGrpSpPr>
        <p:grpSpPr>
          <a:xfrm>
            <a:off x="2101853" y="1893260"/>
            <a:ext cx="7561101" cy="1508107"/>
            <a:chOff x="2101853" y="1893260"/>
            <a:chExt cx="7561101" cy="1508107"/>
          </a:xfrm>
        </p:grpSpPr>
        <p:sp>
          <p:nvSpPr>
            <p:cNvPr id="35" name="Rounded Rectangular Callout 34"/>
            <p:cNvSpPr/>
            <p:nvPr/>
          </p:nvSpPr>
          <p:spPr>
            <a:xfrm>
              <a:off x="2101853" y="2029080"/>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TextBox 35"/>
            <p:cNvSpPr txBox="1"/>
            <p:nvPr/>
          </p:nvSpPr>
          <p:spPr>
            <a:xfrm>
              <a:off x="2101853" y="1893262"/>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 to read data into</a:t>
              </a:r>
            </a:p>
            <a:p>
              <a:pPr algn="ctr"/>
              <a:endParaRPr lang="en-US" dirty="0">
                <a:solidFill>
                  <a:schemeClr val="bg1"/>
                </a:solidFill>
              </a:endParaRPr>
            </a:p>
          </p:txBody>
        </p:sp>
        <p:sp>
          <p:nvSpPr>
            <p:cNvPr id="37" name="Rounded Rectangular Callout 36"/>
            <p:cNvSpPr/>
            <p:nvPr/>
          </p:nvSpPr>
          <p:spPr>
            <a:xfrm>
              <a:off x="7707086" y="2029080"/>
              <a:ext cx="1955868" cy="1246648"/>
            </a:xfrm>
            <a:prstGeom prst="wedgeRoundRectCallout">
              <a:avLst>
                <a:gd name="adj1" fmla="val -7610"/>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7707086" y="1893260"/>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name of </a:t>
              </a:r>
            </a:p>
            <a:p>
              <a:pPr algn="ctr"/>
              <a:r>
                <a:rPr lang="en-US" sz="2800" dirty="0">
                  <a:solidFill>
                    <a:schemeClr val="bg1"/>
                  </a:solidFill>
                </a:rPr>
                <a:t>CSV file</a:t>
              </a:r>
            </a:p>
            <a:p>
              <a:pPr algn="ctr"/>
              <a:endParaRPr lang="en-US" dirty="0">
                <a:solidFill>
                  <a:schemeClr val="bg1"/>
                </a:solidFill>
              </a:endParaRPr>
            </a:p>
          </p:txBody>
        </p:sp>
      </p:grpSp>
      <p:sp>
        <p:nvSpPr>
          <p:cNvPr id="2" name="Rectangle 1">
            <a:extLst>
              <a:ext uri="{FF2B5EF4-FFF2-40B4-BE49-F238E27FC236}">
                <a16:creationId xmlns:a16="http://schemas.microsoft.com/office/drawing/2014/main" id="{547DA6CC-6F0B-D443-ADEB-B3F275BC74B0}"/>
              </a:ext>
            </a:extLst>
          </p:cNvPr>
          <p:cNvSpPr/>
          <p:nvPr/>
        </p:nvSpPr>
        <p:spPr>
          <a:xfrm>
            <a:off x="2101853" y="4572151"/>
            <a:ext cx="2365216" cy="369332"/>
          </a:xfrm>
          <a:prstGeom prst="rect">
            <a:avLst/>
          </a:prstGeom>
        </p:spPr>
        <p:txBody>
          <a:bodyPr wrap="square">
            <a:spAutoFit/>
          </a:bodyPr>
          <a:lstStyle/>
          <a:p>
            <a:pPr algn="ctr"/>
            <a:r>
              <a:rPr lang="en-US" dirty="0" err="1">
                <a:solidFill>
                  <a:srgbClr val="0070C0"/>
                </a:solidFill>
                <a:latin typeface="Monaco" charset="0"/>
                <a:ea typeface="Monaco" charset="0"/>
                <a:cs typeface="Monaco" charset="0"/>
              </a:rPr>
              <a:t>covid_testing</a:t>
            </a:r>
            <a:endParaRPr lang="en-US" dirty="0"/>
          </a:p>
        </p:txBody>
      </p:sp>
      <p:sp>
        <p:nvSpPr>
          <p:cNvPr id="3" name="Rectangle 2">
            <a:extLst>
              <a:ext uri="{FF2B5EF4-FFF2-40B4-BE49-F238E27FC236}">
                <a16:creationId xmlns:a16="http://schemas.microsoft.com/office/drawing/2014/main" id="{053F46B6-D1E8-3F43-BD69-19558C2E937E}"/>
              </a:ext>
            </a:extLst>
          </p:cNvPr>
          <p:cNvSpPr/>
          <p:nvPr/>
        </p:nvSpPr>
        <p:spPr>
          <a:xfrm>
            <a:off x="7216218" y="4538494"/>
            <a:ext cx="2528256" cy="369332"/>
          </a:xfrm>
          <a:prstGeom prst="rect">
            <a:avLst/>
          </a:prstGeom>
        </p:spPr>
        <p:txBody>
          <a:bodyPr wrap="none">
            <a:spAutoFit/>
          </a:bodyPr>
          <a:lstStyle/>
          <a:p>
            <a:r>
              <a:rPr lang="en-US" dirty="0" err="1">
                <a:solidFill>
                  <a:srgbClr val="0070C0"/>
                </a:solidFill>
                <a:latin typeface="Monaco" charset="0"/>
              </a:rPr>
              <a:t>covid_testing.csv</a:t>
            </a:r>
            <a:endParaRPr lang="en-US" dirty="0"/>
          </a:p>
        </p:txBody>
      </p:sp>
    </p:spTree>
    <p:extLst>
      <p:ext uri="{BB962C8B-B14F-4D97-AF65-F5344CB8AC3E}">
        <p14:creationId xmlns:p14="http://schemas.microsoft.com/office/powerpoint/2010/main" val="2433884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0"/>
            <a:ext cx="9720072" cy="1499616"/>
          </a:xfrm>
        </p:spPr>
        <p:txBody>
          <a:bodyPr/>
          <a:lstStyle/>
          <a:p>
            <a:r>
              <a:rPr lang="en-US" dirty="0"/>
              <a:t>Your Turn #3</a:t>
            </a:r>
          </a:p>
        </p:txBody>
      </p:sp>
      <p:sp>
        <p:nvSpPr>
          <p:cNvPr id="4" name="Text Placeholder 2">
            <a:extLst>
              <a:ext uri="{FF2B5EF4-FFF2-40B4-BE49-F238E27FC236}">
                <a16:creationId xmlns:a16="http://schemas.microsoft.com/office/drawing/2014/main" id="{1734C237-6C1D-984B-B621-30C30A05A4F4}"/>
              </a:ext>
            </a:extLst>
          </p:cNvPr>
          <p:cNvSpPr txBox="1">
            <a:spLocks/>
          </p:cNvSpPr>
          <p:nvPr/>
        </p:nvSpPr>
        <p:spPr>
          <a:xfrm>
            <a:off x="673769" y="1339195"/>
            <a:ext cx="11229474" cy="4933507"/>
          </a:xfrm>
          <a:prstGeom prst="rect">
            <a:avLst/>
          </a:prstGeom>
        </p:spPr>
        <p:txBody>
          <a:bodyPr vert="horz" lIns="45720" tIns="45720" rIns="45720" bIns="45720" rtlCol="0">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4400" dirty="0"/>
              <a:t>In the MISC pane, select the folder: </a:t>
            </a:r>
          </a:p>
          <a:p>
            <a:pPr marL="0" indent="0">
              <a:buNone/>
            </a:pPr>
            <a:r>
              <a:rPr lang="en-US" sz="4400" dirty="0"/>
              <a:t>“exercises”</a:t>
            </a:r>
          </a:p>
          <a:p>
            <a:pPr marL="0" indent="0">
              <a:buNone/>
            </a:pPr>
            <a:endParaRPr lang="en-US" sz="4400" dirty="0"/>
          </a:p>
          <a:p>
            <a:pPr marL="0" indent="0">
              <a:buNone/>
            </a:pPr>
            <a:r>
              <a:rPr lang="en-US" sz="4400" dirty="0"/>
              <a:t>Select the R Markdown file: </a:t>
            </a:r>
          </a:p>
          <a:p>
            <a:pPr marL="0" indent="0">
              <a:buNone/>
            </a:pPr>
            <a:r>
              <a:rPr lang="en-US" sz="4400" dirty="0">
                <a:solidFill>
                  <a:srgbClr val="0070C0"/>
                </a:solidFill>
                <a:latin typeface="Monaco" charset="0"/>
                <a:ea typeface="Monaco" charset="0"/>
                <a:cs typeface="Monaco" charset="0"/>
              </a:rPr>
              <a:t>“01 – </a:t>
            </a:r>
            <a:r>
              <a:rPr lang="en-US" sz="4400" dirty="0" err="1">
                <a:solidFill>
                  <a:srgbClr val="0070C0"/>
                </a:solidFill>
                <a:latin typeface="Monaco" charset="0"/>
                <a:ea typeface="Monaco" charset="0"/>
                <a:cs typeface="Monaco" charset="0"/>
              </a:rPr>
              <a:t>Introduction.Rmd</a:t>
            </a:r>
            <a:r>
              <a:rPr lang="en-US" sz="4400" dirty="0">
                <a:solidFill>
                  <a:srgbClr val="0070C0"/>
                </a:solidFill>
                <a:latin typeface="Monaco" charset="0"/>
                <a:ea typeface="Monaco" charset="0"/>
                <a:cs typeface="Monaco" charset="0"/>
              </a:rPr>
              <a:t>”</a:t>
            </a:r>
            <a:endParaRPr lang="en-US" sz="4400" dirty="0"/>
          </a:p>
          <a:p>
            <a:pPr marL="0" indent="0">
              <a:buFont typeface="Tw Cen MT" panose="020B0602020104020603" pitchFamily="34" charset="0"/>
              <a:buNone/>
            </a:pPr>
            <a:endParaRPr lang="en-US" sz="4400" dirty="0"/>
          </a:p>
          <a:p>
            <a:pPr marL="0" indent="0">
              <a:buFont typeface="Tw Cen MT" panose="020B0602020104020603" pitchFamily="34" charset="0"/>
              <a:buNone/>
            </a:pPr>
            <a:r>
              <a:rPr lang="en-US" sz="4400" dirty="0"/>
              <a:t>In the Editor pane, follow the instructions to complete the exercise.</a:t>
            </a:r>
          </a:p>
        </p:txBody>
      </p:sp>
    </p:spTree>
    <p:extLst>
      <p:ext uri="{BB962C8B-B14F-4D97-AF65-F5344CB8AC3E}">
        <p14:creationId xmlns:p14="http://schemas.microsoft.com/office/powerpoint/2010/main" val="3929708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Getting Started with RStudio</a:t>
            </a:r>
          </a:p>
        </p:txBody>
      </p:sp>
    </p:spTree>
    <p:extLst>
      <p:ext uri="{BB962C8B-B14F-4D97-AF65-F5344CB8AC3E}">
        <p14:creationId xmlns:p14="http://schemas.microsoft.com/office/powerpoint/2010/main" val="28984633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97305" y="2967788"/>
            <a:ext cx="11309213" cy="3314117"/>
          </a:xfrm>
        </p:spPr>
        <p:txBody>
          <a:bodyPr>
            <a:normAutofit lnSpcReduction="10000"/>
          </a:bodyPr>
          <a:lstStyle/>
          <a:p>
            <a:pPr marL="0" indent="0">
              <a:buNone/>
            </a:pPr>
            <a:r>
              <a:rPr lang="en-US" sz="3200" b="1" dirty="0"/>
              <a:t>Packages</a:t>
            </a:r>
            <a:r>
              <a:rPr lang="en-US" sz="3200" dirty="0"/>
              <a:t> extend the functionality of R.  They need to be installed once per computer and loaded each session.</a:t>
            </a:r>
          </a:p>
          <a:p>
            <a:pPr marL="0" indent="0">
              <a:buNone/>
            </a:pPr>
            <a:r>
              <a:rPr lang="en-US" sz="3200" b="1" dirty="0"/>
              <a:t>Functions</a:t>
            </a:r>
            <a:r>
              <a:rPr lang="en-US" sz="3200" dirty="0"/>
              <a:t> do stuff.  They accept </a:t>
            </a:r>
            <a:r>
              <a:rPr lang="en-US" sz="3200" b="1" dirty="0"/>
              <a:t>Arguments</a:t>
            </a:r>
            <a:r>
              <a:rPr lang="en-US" sz="3200" dirty="0"/>
              <a:t> to define parameters.  We can store the output of functions in </a:t>
            </a:r>
            <a:r>
              <a:rPr lang="en-US" sz="3200" b="1" dirty="0"/>
              <a:t>Objects</a:t>
            </a:r>
            <a:r>
              <a:rPr lang="en-US" sz="3200" dirty="0"/>
              <a:t> using the assignment operator ( &lt;- ).</a:t>
            </a:r>
          </a:p>
          <a:p>
            <a:pPr marL="0" indent="0">
              <a:buNone/>
            </a:pPr>
            <a:r>
              <a:rPr lang="en-US" sz="3200" b="1" dirty="0"/>
              <a:t>Importing Data</a:t>
            </a:r>
            <a:r>
              <a:rPr lang="en-US" sz="3200" dirty="0"/>
              <a:t> is the first step data analysis pipeline.  </a:t>
            </a:r>
            <a:r>
              <a:rPr lang="en-US" sz="3200" dirty="0" err="1"/>
              <a:t>read_csv</a:t>
            </a:r>
            <a:r>
              <a:rPr lang="en-US" sz="3200" dirty="0"/>
              <a:t>() is a function from the </a:t>
            </a:r>
            <a:r>
              <a:rPr lang="en-US" sz="3200" dirty="0" err="1"/>
              <a:t>tidyverse</a:t>
            </a:r>
            <a:r>
              <a:rPr lang="en-US" sz="3200" dirty="0"/>
              <a:t> that we can use for importing data.</a:t>
            </a:r>
            <a:endParaRPr lang="en-US" sz="3200" b="1" dirty="0"/>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6EACFCEC-BA66-3842-8D9D-D4A0D407BDFC}"/>
              </a:ext>
            </a:extLst>
          </p:cNvPr>
          <p:cNvGrpSpPr/>
          <p:nvPr/>
        </p:nvGrpSpPr>
        <p:grpSpPr>
          <a:xfrm>
            <a:off x="3414996" y="1265385"/>
            <a:ext cx="1576901" cy="1894262"/>
            <a:chOff x="188664" y="1221165"/>
            <a:chExt cx="4380126" cy="5261654"/>
          </a:xfrm>
        </p:grpSpPr>
        <p:pic>
          <p:nvPicPr>
            <p:cNvPr id="13" name="Google Shape;245;p37">
              <a:extLst>
                <a:ext uri="{FF2B5EF4-FFF2-40B4-BE49-F238E27FC236}">
                  <a16:creationId xmlns:a16="http://schemas.microsoft.com/office/drawing/2014/main" id="{100A2A6D-1311-3344-9F49-C983AEDA19D4}"/>
                </a:ext>
              </a:extLst>
            </p:cNvPr>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14" name="Google Shape;247;p37">
              <a:extLst>
                <a:ext uri="{FF2B5EF4-FFF2-40B4-BE49-F238E27FC236}">
                  <a16:creationId xmlns:a16="http://schemas.microsoft.com/office/drawing/2014/main" id="{6D03AEF6-5765-124F-A3BB-B6DC493DB4D1}"/>
                </a:ext>
              </a:extLst>
            </p:cNvPr>
            <p:cNvSpPr txBox="1"/>
            <p:nvPr/>
          </p:nvSpPr>
          <p:spPr>
            <a:xfrm>
              <a:off x="188664" y="4086787"/>
              <a:ext cx="4380126" cy="2396032"/>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Programming Language</a:t>
              </a:r>
              <a:endParaRPr b="1" dirty="0">
                <a:latin typeface="Tw Cen MT" panose="020B0602020104020603" pitchFamily="34" charset="77"/>
                <a:ea typeface="Raleway"/>
                <a:cs typeface="Raleway"/>
                <a:sym typeface="Raleway"/>
              </a:endParaRPr>
            </a:p>
          </p:txBody>
        </p:sp>
      </p:grpSp>
      <p:grpSp>
        <p:nvGrpSpPr>
          <p:cNvPr id="15" name="Group 14">
            <a:extLst>
              <a:ext uri="{FF2B5EF4-FFF2-40B4-BE49-F238E27FC236}">
                <a16:creationId xmlns:a16="http://schemas.microsoft.com/office/drawing/2014/main" id="{FEDA5ECA-CF0A-A94D-9C5E-1C4515143CCF}"/>
              </a:ext>
            </a:extLst>
          </p:cNvPr>
          <p:cNvGrpSpPr/>
          <p:nvPr/>
        </p:nvGrpSpPr>
        <p:grpSpPr>
          <a:xfrm>
            <a:off x="5572089" y="1361314"/>
            <a:ext cx="1414849" cy="1976920"/>
            <a:chOff x="4118667" y="1185070"/>
            <a:chExt cx="3930000" cy="5491253"/>
          </a:xfrm>
        </p:grpSpPr>
        <p:pic>
          <p:nvPicPr>
            <p:cNvPr id="16" name="Google Shape;244;p37">
              <a:extLst>
                <a:ext uri="{FF2B5EF4-FFF2-40B4-BE49-F238E27FC236}">
                  <a16:creationId xmlns:a16="http://schemas.microsoft.com/office/drawing/2014/main" id="{55D51109-4731-D340-A91A-25D67128CE04}"/>
                </a:ext>
              </a:extLst>
            </p:cNvPr>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17" name="Google Shape;248;p37">
              <a:extLst>
                <a:ext uri="{FF2B5EF4-FFF2-40B4-BE49-F238E27FC236}">
                  <a16:creationId xmlns:a16="http://schemas.microsoft.com/office/drawing/2014/main" id="{0E6C771E-25F0-574E-9B91-56B89B18E013}"/>
                </a:ext>
              </a:extLst>
            </p:cNvPr>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IDE</a:t>
              </a:r>
              <a:endParaRPr b="1" dirty="0">
                <a:latin typeface="Tw Cen MT" panose="020B0602020104020603" pitchFamily="34" charset="77"/>
                <a:ea typeface="Raleway"/>
                <a:cs typeface="Raleway"/>
                <a:sym typeface="Raleway"/>
              </a:endParaRPr>
            </a:p>
          </p:txBody>
        </p:sp>
      </p:grpSp>
      <p:grpSp>
        <p:nvGrpSpPr>
          <p:cNvPr id="18" name="Group 17">
            <a:extLst>
              <a:ext uri="{FF2B5EF4-FFF2-40B4-BE49-F238E27FC236}">
                <a16:creationId xmlns:a16="http://schemas.microsoft.com/office/drawing/2014/main" id="{8A6F6C21-2572-F546-848F-3D3F53F8498E}"/>
              </a:ext>
            </a:extLst>
          </p:cNvPr>
          <p:cNvGrpSpPr/>
          <p:nvPr/>
        </p:nvGrpSpPr>
        <p:grpSpPr>
          <a:xfrm>
            <a:off x="7570001" y="1310326"/>
            <a:ext cx="1491652" cy="1907798"/>
            <a:chOff x="7860000" y="1221165"/>
            <a:chExt cx="4143333" cy="5299253"/>
          </a:xfrm>
        </p:grpSpPr>
        <p:pic>
          <p:nvPicPr>
            <p:cNvPr id="19" name="Google Shape;246;p37">
              <a:extLst>
                <a:ext uri="{FF2B5EF4-FFF2-40B4-BE49-F238E27FC236}">
                  <a16:creationId xmlns:a16="http://schemas.microsoft.com/office/drawing/2014/main" id="{7C99BDB1-D4E5-6542-9041-157D56043D61}"/>
                </a:ext>
              </a:extLst>
            </p:cNvPr>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0" name="Google Shape;249;p37">
              <a:extLst>
                <a:ext uri="{FF2B5EF4-FFF2-40B4-BE49-F238E27FC236}">
                  <a16:creationId xmlns:a16="http://schemas.microsoft.com/office/drawing/2014/main" id="{CB0C17C1-2822-7F44-A636-235A48CE1FCF}"/>
                </a:ext>
              </a:extLst>
            </p:cNvPr>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Document Format</a:t>
              </a:r>
              <a:endParaRPr dirty="0">
                <a:latin typeface="Tw Cen MT" panose="020B0602020104020603" pitchFamily="34" charset="77"/>
                <a:ea typeface="Raleway"/>
                <a:cs typeface="Raleway"/>
                <a:sym typeface="Raleway"/>
              </a:endParaRPr>
            </a:p>
          </p:txBody>
        </p:sp>
      </p:grpSp>
    </p:spTree>
    <p:extLst>
      <p:ext uri="{BB962C8B-B14F-4D97-AF65-F5344CB8AC3E}">
        <p14:creationId xmlns:p14="http://schemas.microsoft.com/office/powerpoint/2010/main" val="24897169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209800" y="344475"/>
            <a:ext cx="7772400" cy="6169049"/>
            <a:chOff x="3422650" y="2278966"/>
            <a:chExt cx="5194301" cy="4051984"/>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10679" y="2377650"/>
              <a:ext cx="5024785" cy="3882788"/>
            </a:xfrm>
            <a:prstGeom prst="rect">
              <a:avLst/>
            </a:prstGeom>
          </p:spPr>
        </p:pic>
        <p:sp>
          <p:nvSpPr>
            <p:cNvPr id="3" name="Rectangle 2"/>
            <p:cNvSpPr/>
            <p:nvPr/>
          </p:nvSpPr>
          <p:spPr>
            <a:xfrm>
              <a:off x="3422650" y="2278966"/>
              <a:ext cx="5194301" cy="405198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62166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3CB5572-CB3F-6B44-90E0-BD97F1DF461A}"/>
              </a:ext>
            </a:extLst>
          </p:cNvPr>
          <p:cNvGrpSpPr/>
          <p:nvPr/>
        </p:nvGrpSpPr>
        <p:grpSpPr>
          <a:xfrm>
            <a:off x="2104549" y="773396"/>
            <a:ext cx="7982902" cy="5311208"/>
            <a:chOff x="1961647" y="954196"/>
            <a:chExt cx="7982902" cy="5311208"/>
          </a:xfrm>
        </p:grpSpPr>
        <p:pic>
          <p:nvPicPr>
            <p:cNvPr id="7" name="Picture 6"/>
            <p:cNvPicPr>
              <a:picLocks noChangeAspect="1"/>
            </p:cNvPicPr>
            <p:nvPr/>
          </p:nvPicPr>
          <p:blipFill>
            <a:blip r:embed="rId3"/>
            <a:stretch>
              <a:fillRect/>
            </a:stretch>
          </p:blipFill>
          <p:spPr>
            <a:xfrm>
              <a:off x="1961647" y="954196"/>
              <a:ext cx="2616052" cy="3030176"/>
            </a:xfrm>
            <a:prstGeom prst="rect">
              <a:avLst/>
            </a:prstGeom>
          </p:spPr>
        </p:pic>
        <p:pic>
          <p:nvPicPr>
            <p:cNvPr id="2" name="Picture 1">
              <a:extLst>
                <a:ext uri="{FF2B5EF4-FFF2-40B4-BE49-F238E27FC236}">
                  <a16:creationId xmlns:a16="http://schemas.microsoft.com/office/drawing/2014/main" id="{585BB84F-CFAB-5A4C-9B24-D833FB1FB64C}"/>
                </a:ext>
              </a:extLst>
            </p:cNvPr>
            <p:cNvPicPr>
              <a:picLocks noChangeAspect="1"/>
            </p:cNvPicPr>
            <p:nvPr/>
          </p:nvPicPr>
          <p:blipFill>
            <a:blip r:embed="rId4"/>
            <a:stretch>
              <a:fillRect/>
            </a:stretch>
          </p:blipFill>
          <p:spPr>
            <a:xfrm>
              <a:off x="4641360" y="1011115"/>
              <a:ext cx="2616051" cy="3030101"/>
            </a:xfrm>
            <a:prstGeom prst="rect">
              <a:avLst/>
            </a:prstGeom>
          </p:spPr>
        </p:pic>
        <p:pic>
          <p:nvPicPr>
            <p:cNvPr id="9" name="Picture 8">
              <a:extLst>
                <a:ext uri="{FF2B5EF4-FFF2-40B4-BE49-F238E27FC236}">
                  <a16:creationId xmlns:a16="http://schemas.microsoft.com/office/drawing/2014/main" id="{5B0EA426-DA05-9347-B264-909BD1064483}"/>
                </a:ext>
              </a:extLst>
            </p:cNvPr>
            <p:cNvPicPr>
              <a:picLocks noChangeAspect="1"/>
            </p:cNvPicPr>
            <p:nvPr/>
          </p:nvPicPr>
          <p:blipFill>
            <a:blip r:embed="rId5"/>
            <a:stretch>
              <a:fillRect/>
            </a:stretch>
          </p:blipFill>
          <p:spPr>
            <a:xfrm>
              <a:off x="3317246" y="3320874"/>
              <a:ext cx="2542171" cy="2944529"/>
            </a:xfrm>
            <a:prstGeom prst="rect">
              <a:avLst/>
            </a:prstGeom>
          </p:spPr>
        </p:pic>
        <p:pic>
          <p:nvPicPr>
            <p:cNvPr id="10" name="Picture 9">
              <a:extLst>
                <a:ext uri="{FF2B5EF4-FFF2-40B4-BE49-F238E27FC236}">
                  <a16:creationId xmlns:a16="http://schemas.microsoft.com/office/drawing/2014/main" id="{38CA629C-9087-304E-8E24-880AF5637FBC}"/>
                </a:ext>
              </a:extLst>
            </p:cNvPr>
            <p:cNvPicPr>
              <a:picLocks noChangeAspect="1"/>
            </p:cNvPicPr>
            <p:nvPr/>
          </p:nvPicPr>
          <p:blipFill>
            <a:blip r:embed="rId6"/>
            <a:stretch>
              <a:fillRect/>
            </a:stretch>
          </p:blipFill>
          <p:spPr>
            <a:xfrm>
              <a:off x="6037819" y="3320875"/>
              <a:ext cx="2542171" cy="2944529"/>
            </a:xfrm>
            <a:prstGeom prst="rect">
              <a:avLst/>
            </a:prstGeom>
          </p:spPr>
        </p:pic>
        <p:pic>
          <p:nvPicPr>
            <p:cNvPr id="12" name="Picture 11">
              <a:extLst>
                <a:ext uri="{FF2B5EF4-FFF2-40B4-BE49-F238E27FC236}">
                  <a16:creationId xmlns:a16="http://schemas.microsoft.com/office/drawing/2014/main" id="{E4F4E879-7FD1-8E40-978E-4B5C8BE82D74}"/>
                </a:ext>
              </a:extLst>
            </p:cNvPr>
            <p:cNvPicPr>
              <a:picLocks noChangeAspect="1"/>
            </p:cNvPicPr>
            <p:nvPr/>
          </p:nvPicPr>
          <p:blipFill>
            <a:blip r:embed="rId7"/>
            <a:stretch>
              <a:fillRect/>
            </a:stretch>
          </p:blipFill>
          <p:spPr>
            <a:xfrm>
              <a:off x="7328498" y="1011115"/>
              <a:ext cx="2616051" cy="3030175"/>
            </a:xfrm>
            <a:prstGeom prst="rect">
              <a:avLst/>
            </a:prstGeom>
          </p:spPr>
        </p:pic>
      </p:grpSp>
    </p:spTree>
    <p:extLst>
      <p:ext uri="{BB962C8B-B14F-4D97-AF65-F5344CB8AC3E}">
        <p14:creationId xmlns:p14="http://schemas.microsoft.com/office/powerpoint/2010/main" val="3983172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5A74E57-4202-A146-B7B1-84A300EC4618}"/>
              </a:ext>
            </a:extLst>
          </p:cNvPr>
          <p:cNvSpPr/>
          <p:nvPr/>
        </p:nvSpPr>
        <p:spPr>
          <a:xfrm>
            <a:off x="8539913" y="6335877"/>
            <a:ext cx="3407087" cy="369332"/>
          </a:xfrm>
          <a:prstGeom prst="rect">
            <a:avLst/>
          </a:prstGeom>
        </p:spPr>
        <p:txBody>
          <a:bodyPr wrap="none">
            <a:spAutoFit/>
          </a:bodyPr>
          <a:lstStyle/>
          <a:p>
            <a:r>
              <a:rPr lang="en-US" dirty="0">
                <a:hlinkClick r:id="rId3"/>
              </a:rPr>
              <a:t>https://db.rstudio.com/databases/</a:t>
            </a:r>
            <a:endParaRPr lang="en-US" dirty="0"/>
          </a:p>
        </p:txBody>
      </p:sp>
      <p:grpSp>
        <p:nvGrpSpPr>
          <p:cNvPr id="7" name="Group 6">
            <a:extLst>
              <a:ext uri="{FF2B5EF4-FFF2-40B4-BE49-F238E27FC236}">
                <a16:creationId xmlns:a16="http://schemas.microsoft.com/office/drawing/2014/main" id="{2ABF701A-FEB4-AE4D-8F54-D1190D87AB30}"/>
              </a:ext>
            </a:extLst>
          </p:cNvPr>
          <p:cNvGrpSpPr/>
          <p:nvPr/>
        </p:nvGrpSpPr>
        <p:grpSpPr>
          <a:xfrm>
            <a:off x="393575" y="2028012"/>
            <a:ext cx="11404850" cy="3413050"/>
            <a:chOff x="1168437" y="1658680"/>
            <a:chExt cx="7034778" cy="2105249"/>
          </a:xfrm>
        </p:grpSpPr>
        <p:pic>
          <p:nvPicPr>
            <p:cNvPr id="2" name="Picture 1">
              <a:extLst>
                <a:ext uri="{FF2B5EF4-FFF2-40B4-BE49-F238E27FC236}">
                  <a16:creationId xmlns:a16="http://schemas.microsoft.com/office/drawing/2014/main" id="{97F9BF1C-D001-EA4D-B19A-3B61C6F475EF}"/>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168437" y="1658681"/>
              <a:ext cx="2523460" cy="2105248"/>
            </a:xfrm>
            <a:prstGeom prst="rect">
              <a:avLst/>
            </a:prstGeom>
          </p:spPr>
        </p:pic>
        <p:pic>
          <p:nvPicPr>
            <p:cNvPr id="5" name="Picture 4">
              <a:extLst>
                <a:ext uri="{FF2B5EF4-FFF2-40B4-BE49-F238E27FC236}">
                  <a16:creationId xmlns:a16="http://schemas.microsoft.com/office/drawing/2014/main" id="{6A0A7B62-D8EE-F24F-B06E-D7B678E733AE}"/>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333719" y="1658681"/>
              <a:ext cx="2523460" cy="2105247"/>
            </a:xfrm>
            <a:prstGeom prst="rect">
              <a:avLst/>
            </a:prstGeom>
          </p:spPr>
        </p:pic>
        <p:pic>
          <p:nvPicPr>
            <p:cNvPr id="6" name="Picture 5">
              <a:extLst>
                <a:ext uri="{FF2B5EF4-FFF2-40B4-BE49-F238E27FC236}">
                  <a16:creationId xmlns:a16="http://schemas.microsoft.com/office/drawing/2014/main" id="{3120B4C4-5AC7-EC4A-AD95-7A847E0BD6E9}"/>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679755" y="1658680"/>
              <a:ext cx="2523460" cy="1892595"/>
            </a:xfrm>
            <a:prstGeom prst="rect">
              <a:avLst/>
            </a:prstGeom>
          </p:spPr>
        </p:pic>
      </p:grpSp>
      <p:sp>
        <p:nvSpPr>
          <p:cNvPr id="8" name="object 10">
            <a:extLst>
              <a:ext uri="{FF2B5EF4-FFF2-40B4-BE49-F238E27FC236}">
                <a16:creationId xmlns:a16="http://schemas.microsoft.com/office/drawing/2014/main" id="{923D3902-660F-3747-9CDE-E1DE8E22C3AA}"/>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Databases</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4073088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832105" y="2004169"/>
            <a:ext cx="2527767" cy="2849667"/>
          </a:xfrm>
          <a:prstGeom prst="rect">
            <a:avLst/>
          </a:prstGeom>
          <a:noFill/>
          <a:ln>
            <a:noFill/>
          </a:ln>
        </p:spPr>
      </p:pic>
      <p:pic>
        <p:nvPicPr>
          <p:cNvPr id="275" name="Google Shape;275;p40"/>
          <p:cNvPicPr preferRelativeResize="0"/>
          <p:nvPr/>
        </p:nvPicPr>
        <p:blipFill>
          <a:blip r:embed="rId4">
            <a:alphaModFix/>
          </a:blip>
          <a:stretch>
            <a:fillRect/>
          </a:stretch>
        </p:blipFill>
        <p:spPr>
          <a:xfrm>
            <a:off x="9608433" y="496299"/>
            <a:ext cx="1621032" cy="1621032"/>
          </a:xfrm>
          <a:prstGeom prst="rect">
            <a:avLst/>
          </a:prstGeom>
          <a:noFill/>
          <a:ln>
            <a:noFill/>
          </a:ln>
        </p:spPr>
      </p:pic>
      <p:pic>
        <p:nvPicPr>
          <p:cNvPr id="276" name="Google Shape;276;p40"/>
          <p:cNvPicPr preferRelativeResize="0"/>
          <p:nvPr/>
        </p:nvPicPr>
        <p:blipFill>
          <a:blip r:embed="rId5">
            <a:alphaModFix/>
          </a:blip>
          <a:stretch>
            <a:fillRect/>
          </a:stretch>
        </p:blipFill>
        <p:spPr>
          <a:xfrm>
            <a:off x="9608434" y="2690934"/>
            <a:ext cx="1521951" cy="1621033"/>
          </a:xfrm>
          <a:prstGeom prst="rect">
            <a:avLst/>
          </a:prstGeom>
          <a:noFill/>
          <a:ln>
            <a:noFill/>
          </a:ln>
        </p:spPr>
      </p:pic>
      <p:pic>
        <p:nvPicPr>
          <p:cNvPr id="277" name="Google Shape;277;p40"/>
          <p:cNvPicPr preferRelativeResize="0"/>
          <p:nvPr/>
        </p:nvPicPr>
        <p:blipFill>
          <a:blip r:embed="rId6">
            <a:alphaModFix/>
          </a:blip>
          <a:stretch>
            <a:fillRect/>
          </a:stretch>
        </p:blipFill>
        <p:spPr>
          <a:xfrm>
            <a:off x="9608434" y="4853834"/>
            <a:ext cx="1621033" cy="1621033"/>
          </a:xfrm>
          <a:prstGeom prst="rect">
            <a:avLst/>
          </a:prstGeom>
          <a:noFill/>
          <a:ln>
            <a:noFill/>
          </a:ln>
        </p:spPr>
      </p:pic>
      <p:pic>
        <p:nvPicPr>
          <p:cNvPr id="278" name="Google Shape;278;p40"/>
          <p:cNvPicPr preferRelativeResize="0"/>
          <p:nvPr/>
        </p:nvPicPr>
        <p:blipFill>
          <a:blip r:embed="rId7">
            <a:alphaModFix/>
          </a:blip>
          <a:stretch>
            <a:fillRect/>
          </a:stretch>
        </p:blipFill>
        <p:spPr>
          <a:xfrm>
            <a:off x="1225867" y="1026551"/>
            <a:ext cx="1914133" cy="1914133"/>
          </a:xfrm>
          <a:prstGeom prst="rect">
            <a:avLst/>
          </a:prstGeom>
          <a:noFill/>
          <a:ln>
            <a:noFill/>
          </a:ln>
        </p:spPr>
      </p:pic>
      <p:pic>
        <p:nvPicPr>
          <p:cNvPr id="279" name="Google Shape;279;p40"/>
          <p:cNvPicPr preferRelativeResize="0"/>
          <p:nvPr/>
        </p:nvPicPr>
        <p:blipFill>
          <a:blip r:embed="rId8">
            <a:alphaModFix/>
          </a:blip>
          <a:stretch>
            <a:fillRect/>
          </a:stretch>
        </p:blipFill>
        <p:spPr>
          <a:xfrm>
            <a:off x="444034" y="4071267"/>
            <a:ext cx="2979500" cy="2338300"/>
          </a:xfrm>
          <a:prstGeom prst="rect">
            <a:avLst/>
          </a:prstGeom>
          <a:noFill/>
          <a:ln>
            <a:noFill/>
          </a:ln>
        </p:spPr>
      </p:pic>
      <p:sp>
        <p:nvSpPr>
          <p:cNvPr id="280" name="Google Shape;280;p40"/>
          <p:cNvSpPr/>
          <p:nvPr/>
        </p:nvSpPr>
        <p:spPr>
          <a:xfrm>
            <a:off x="7723151" y="3174400"/>
            <a:ext cx="1522000" cy="509200"/>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1" name="Google Shape;281;p40"/>
          <p:cNvSpPr/>
          <p:nvPr/>
        </p:nvSpPr>
        <p:spPr>
          <a:xfrm rot="-1774607">
            <a:off x="7504837" y="1984940"/>
            <a:ext cx="1521913" cy="509091"/>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2" name="Google Shape;282;p40"/>
          <p:cNvSpPr/>
          <p:nvPr/>
        </p:nvSpPr>
        <p:spPr>
          <a:xfrm rot="1532074">
            <a:off x="7504863" y="4324583"/>
            <a:ext cx="1521845" cy="50900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3" name="Google Shape;283;p40"/>
          <p:cNvSpPr/>
          <p:nvPr/>
        </p:nvSpPr>
        <p:spPr>
          <a:xfrm rot="1244995" flipH="1">
            <a:off x="3225146" y="2068501"/>
            <a:ext cx="1521919" cy="509039"/>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4" name="Google Shape;284;p40"/>
          <p:cNvSpPr/>
          <p:nvPr/>
        </p:nvSpPr>
        <p:spPr>
          <a:xfrm rot="-1190109" flipH="1">
            <a:off x="3225170" y="4324595"/>
            <a:ext cx="1521889" cy="50902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8896559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E3D1E9-9C7F-A64A-9797-7CD3EC59B9B8}"/>
              </a:ext>
            </a:extLst>
          </p:cNvPr>
          <p:cNvPicPr>
            <a:picLocks noChangeAspect="1"/>
          </p:cNvPicPr>
          <p:nvPr/>
        </p:nvPicPr>
        <p:blipFill>
          <a:blip r:embed="rId3"/>
          <a:stretch>
            <a:fillRect/>
          </a:stretch>
        </p:blipFill>
        <p:spPr>
          <a:xfrm>
            <a:off x="1328627" y="2218329"/>
            <a:ext cx="3679308" cy="2572524"/>
          </a:xfrm>
          <a:prstGeom prst="rect">
            <a:avLst/>
          </a:prstGeom>
        </p:spPr>
      </p:pic>
      <p:sp>
        <p:nvSpPr>
          <p:cNvPr id="3" name="object 10">
            <a:extLst>
              <a:ext uri="{FF2B5EF4-FFF2-40B4-BE49-F238E27FC236}">
                <a16:creationId xmlns:a16="http://schemas.microsoft.com/office/drawing/2014/main" id="{BD7D0953-EB23-F642-81FD-B832066D7EBD}"/>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R Interface to Python</a:t>
            </a:r>
            <a:endParaRPr sz="4400" dirty="0">
              <a:latin typeface="Tw Cen MT" panose="020B0602020104020603" pitchFamily="34" charset="77"/>
              <a:cs typeface="Helvetica Neue"/>
            </a:endParaRPr>
          </a:p>
        </p:txBody>
      </p:sp>
      <p:sp>
        <p:nvSpPr>
          <p:cNvPr id="4" name="Rectangle 3">
            <a:extLst>
              <a:ext uri="{FF2B5EF4-FFF2-40B4-BE49-F238E27FC236}">
                <a16:creationId xmlns:a16="http://schemas.microsoft.com/office/drawing/2014/main" id="{A113F6E6-EBA8-DB4C-9D53-386CCC99FB96}"/>
              </a:ext>
            </a:extLst>
          </p:cNvPr>
          <p:cNvSpPr/>
          <p:nvPr/>
        </p:nvSpPr>
        <p:spPr>
          <a:xfrm>
            <a:off x="6095999" y="2615609"/>
            <a:ext cx="4863067" cy="2083982"/>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3BE9EE84-9A6B-E241-9516-01277D0A3C19}"/>
              </a:ext>
            </a:extLst>
          </p:cNvPr>
          <p:cNvSpPr txBox="1"/>
          <p:nvPr/>
        </p:nvSpPr>
        <p:spPr>
          <a:xfrm>
            <a:off x="6262577" y="2785730"/>
            <a:ext cx="5212028" cy="1815882"/>
          </a:xfrm>
          <a:prstGeom prst="rect">
            <a:avLst/>
          </a:prstGeom>
          <a:noFill/>
        </p:spPr>
        <p:txBody>
          <a:bodyPr wrap="square" rtlCol="0">
            <a:spAutoFit/>
          </a:bodyPr>
          <a:lstStyle/>
          <a:p>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python</a:t>
            </a:r>
            <a:r>
              <a:rPr lang="en-US" sz="2800" dirty="0">
                <a:latin typeface="Monaco" charset="0"/>
                <a:ea typeface="Monaco" charset="0"/>
                <a:cs typeface="Monaco" charset="0"/>
              </a:rPr>
              <a:t>}</a:t>
            </a:r>
          </a:p>
          <a:p>
            <a:r>
              <a:rPr lang="en-US" sz="2800" dirty="0">
                <a:solidFill>
                  <a:srgbClr val="0070C0"/>
                </a:solidFill>
                <a:latin typeface="Monaco" charset="0"/>
                <a:ea typeface="Monaco" charset="0"/>
                <a:cs typeface="Monaco" charset="0"/>
              </a:rPr>
              <a:t>import </a:t>
            </a:r>
            <a:r>
              <a:rPr lang="en-US" sz="2800" dirty="0">
                <a:latin typeface="Monaco" charset="0"/>
                <a:ea typeface="Monaco" charset="0"/>
                <a:cs typeface="Monaco" charset="0"/>
              </a:rPr>
              <a:t>pandas</a:t>
            </a:r>
          </a:p>
          <a:p>
            <a:r>
              <a:rPr lang="en-US" sz="2800" dirty="0" err="1">
                <a:latin typeface="Monaco" charset="0"/>
                <a:ea typeface="Monaco" charset="0"/>
                <a:cs typeface="Monaco" charset="0"/>
              </a:rPr>
              <a:t>covid_testing.info</a:t>
            </a:r>
            <a:r>
              <a:rPr lang="en-US" sz="2800" dirty="0">
                <a:latin typeface="Monaco" charset="0"/>
                <a:ea typeface="Monaco" charset="0"/>
                <a:cs typeface="Monaco" charset="0"/>
              </a:rPr>
              <a:t>()</a:t>
            </a:r>
          </a:p>
          <a:p>
            <a:r>
              <a:rPr lang="en-US" sz="2800" dirty="0">
                <a:latin typeface="Monaco" charset="0"/>
                <a:ea typeface="Monaco" charset="0"/>
                <a:cs typeface="Monaco" charset="0"/>
              </a:rPr>
              <a:t>```</a:t>
            </a:r>
          </a:p>
        </p:txBody>
      </p:sp>
    </p:spTree>
    <p:extLst>
      <p:ext uri="{BB962C8B-B14F-4D97-AF65-F5344CB8AC3E}">
        <p14:creationId xmlns:p14="http://schemas.microsoft.com/office/powerpoint/2010/main" val="1234886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RStudio:  On the Web and In Your Home</a:t>
            </a:r>
          </a:p>
        </p:txBody>
      </p:sp>
      <p:sp>
        <p:nvSpPr>
          <p:cNvPr id="4" name="Slide Number Placeholder 3">
            <a:extLst>
              <a:ext uri="{FF2B5EF4-FFF2-40B4-BE49-F238E27FC236}">
                <a16:creationId xmlns:a16="http://schemas.microsoft.com/office/drawing/2014/main" id="{D5B5F495-E423-7644-9CCA-18B5861370B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a:t>
            </a:fld>
            <a:endParaRPr lang="en-US">
              <a:solidFill>
                <a:prstClr val="black">
                  <a:lumMod val="95000"/>
                  <a:lumOff val="5000"/>
                </a:prstClr>
              </a:solidFill>
            </a:endParaRPr>
          </a:p>
        </p:txBody>
      </p:sp>
      <p:grpSp>
        <p:nvGrpSpPr>
          <p:cNvPr id="9" name="Group 8">
            <a:extLst>
              <a:ext uri="{FF2B5EF4-FFF2-40B4-BE49-F238E27FC236}">
                <a16:creationId xmlns:a16="http://schemas.microsoft.com/office/drawing/2014/main" id="{59EEC60A-745C-DF4A-A4B2-0F792773EF8D}"/>
              </a:ext>
            </a:extLst>
          </p:cNvPr>
          <p:cNvGrpSpPr/>
          <p:nvPr/>
        </p:nvGrpSpPr>
        <p:grpSpPr>
          <a:xfrm>
            <a:off x="5982783" y="1486833"/>
            <a:ext cx="4537339" cy="4997888"/>
            <a:chOff x="1149962" y="1860112"/>
            <a:chExt cx="4537339" cy="4997888"/>
          </a:xfrm>
        </p:grpSpPr>
        <p:pic>
          <p:nvPicPr>
            <p:cNvPr id="10" name="Picture 9" descr="Your Computer Monitor Could be Part of Antitrust Scheme">
              <a:extLst>
                <a:ext uri="{FF2B5EF4-FFF2-40B4-BE49-F238E27FC236}">
                  <a16:creationId xmlns:a16="http://schemas.microsoft.com/office/drawing/2014/main" id="{026E6F43-9B23-E84E-8729-FCFEB11DD32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49962" y="1860112"/>
              <a:ext cx="4537339" cy="3403004"/>
            </a:xfrm>
            <a:prstGeom prst="rect">
              <a:avLst/>
            </a:prstGeom>
          </p:spPr>
        </p:pic>
        <p:pic>
          <p:nvPicPr>
            <p:cNvPr id="11" name="Picture 10">
              <a:extLst>
                <a:ext uri="{FF2B5EF4-FFF2-40B4-BE49-F238E27FC236}">
                  <a16:creationId xmlns:a16="http://schemas.microsoft.com/office/drawing/2014/main" id="{8107BB64-5D1F-284B-A1E2-0812D18CA982}"/>
                </a:ext>
              </a:extLst>
            </p:cNvPr>
            <p:cNvPicPr>
              <a:picLocks noChangeAspect="1"/>
            </p:cNvPicPr>
            <p:nvPr/>
          </p:nvPicPr>
          <p:blipFill>
            <a:blip r:embed="rId4"/>
            <a:stretch>
              <a:fillRect/>
            </a:stretch>
          </p:blipFill>
          <p:spPr>
            <a:xfrm>
              <a:off x="2942381" y="2835791"/>
              <a:ext cx="952500" cy="952500"/>
            </a:xfrm>
            <a:prstGeom prst="rect">
              <a:avLst/>
            </a:prstGeom>
          </p:spPr>
        </p:pic>
        <p:sp>
          <p:nvSpPr>
            <p:cNvPr id="12" name="Google Shape;247;p37">
              <a:extLst>
                <a:ext uri="{FF2B5EF4-FFF2-40B4-BE49-F238E27FC236}">
                  <a16:creationId xmlns:a16="http://schemas.microsoft.com/office/drawing/2014/main" id="{040DFE48-569E-774C-940F-4E22165AD64A}"/>
                </a:ext>
              </a:extLst>
            </p:cNvPr>
            <p:cNvSpPr txBox="1"/>
            <p:nvPr/>
          </p:nvSpPr>
          <p:spPr>
            <a:xfrm>
              <a:off x="1683430" y="4986670"/>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Desktop</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Installed locally on your computer</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grpSp>
        <p:nvGrpSpPr>
          <p:cNvPr id="13" name="Group 12">
            <a:extLst>
              <a:ext uri="{FF2B5EF4-FFF2-40B4-BE49-F238E27FC236}">
                <a16:creationId xmlns:a16="http://schemas.microsoft.com/office/drawing/2014/main" id="{8FD4F3FA-E75A-CB4B-A579-B60D906F3F78}"/>
              </a:ext>
            </a:extLst>
          </p:cNvPr>
          <p:cNvGrpSpPr/>
          <p:nvPr/>
        </p:nvGrpSpPr>
        <p:grpSpPr>
          <a:xfrm>
            <a:off x="1771561" y="2033366"/>
            <a:ext cx="3717910" cy="4451355"/>
            <a:chOff x="6790660" y="2351356"/>
            <a:chExt cx="3717910" cy="4451355"/>
          </a:xfrm>
        </p:grpSpPr>
        <p:sp>
          <p:nvSpPr>
            <p:cNvPr id="14" name="Cloud 13">
              <a:extLst>
                <a:ext uri="{FF2B5EF4-FFF2-40B4-BE49-F238E27FC236}">
                  <a16:creationId xmlns:a16="http://schemas.microsoft.com/office/drawing/2014/main" id="{5D9A9A7C-C526-FB43-A614-7ABB3CDC3E5E}"/>
                </a:ext>
              </a:extLst>
            </p:cNvPr>
            <p:cNvSpPr/>
            <p:nvPr/>
          </p:nvSpPr>
          <p:spPr>
            <a:xfrm>
              <a:off x="6856352" y="2351356"/>
              <a:ext cx="3332406" cy="2420515"/>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8C7E81F1-CA6F-234A-BB21-F683A27E5C2C}"/>
                </a:ext>
              </a:extLst>
            </p:cNvPr>
            <p:cNvPicPr>
              <a:picLocks noChangeAspect="1"/>
            </p:cNvPicPr>
            <p:nvPr/>
          </p:nvPicPr>
          <p:blipFill>
            <a:blip r:embed="rId4"/>
            <a:stretch>
              <a:fillRect/>
            </a:stretch>
          </p:blipFill>
          <p:spPr>
            <a:xfrm>
              <a:off x="8030385" y="3085364"/>
              <a:ext cx="952500" cy="952500"/>
            </a:xfrm>
            <a:prstGeom prst="rect">
              <a:avLst/>
            </a:prstGeom>
          </p:spPr>
        </p:pic>
        <p:sp>
          <p:nvSpPr>
            <p:cNvPr id="16" name="Google Shape;247;p37">
              <a:extLst>
                <a:ext uri="{FF2B5EF4-FFF2-40B4-BE49-F238E27FC236}">
                  <a16:creationId xmlns:a16="http://schemas.microsoft.com/office/drawing/2014/main" id="{0ABC11C9-1676-214B-A0CD-B28E8E4AC9BE}"/>
                </a:ext>
              </a:extLst>
            </p:cNvPr>
            <p:cNvSpPr txBox="1"/>
            <p:nvPr/>
          </p:nvSpPr>
          <p:spPr>
            <a:xfrm>
              <a:off x="6790660" y="4931381"/>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Server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Hosted on a server </a:t>
              </a: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 the cloud)</a:t>
              </a:r>
              <a:endParaRPr sz="3600" b="1" dirty="0">
                <a:latin typeface="Tw Cen MT" panose="020B0602020104020603" pitchFamily="34" charset="77"/>
                <a:ea typeface="Raleway"/>
                <a:cs typeface="Raleway"/>
                <a:sym typeface="Raleway"/>
              </a:endParaRPr>
            </a:p>
          </p:txBody>
        </p:sp>
      </p:grpSp>
      <p:sp>
        <p:nvSpPr>
          <p:cNvPr id="17" name="TextBox 16">
            <a:extLst>
              <a:ext uri="{FF2B5EF4-FFF2-40B4-BE49-F238E27FC236}">
                <a16:creationId xmlns:a16="http://schemas.microsoft.com/office/drawing/2014/main" id="{F07A1E8C-0F2A-C548-A2BC-F9EF09008674}"/>
              </a:ext>
            </a:extLst>
          </p:cNvPr>
          <p:cNvSpPr txBox="1"/>
          <p:nvPr/>
        </p:nvSpPr>
        <p:spPr>
          <a:xfrm>
            <a:off x="1" y="6192655"/>
            <a:ext cx="12192000" cy="400110"/>
          </a:xfrm>
          <a:prstGeom prst="rect">
            <a:avLst/>
          </a:prstGeom>
          <a:noFill/>
        </p:spPr>
        <p:txBody>
          <a:bodyPr wrap="square" rtlCol="0">
            <a:spAutoFit/>
          </a:bodyPr>
          <a:lstStyle/>
          <a:p>
            <a:pPr algn="ctr"/>
            <a:r>
              <a:rPr lang="en-US" sz="2000" b="1" dirty="0"/>
              <a:t>Note: Use </a:t>
            </a:r>
            <a:r>
              <a:rPr lang="en-US" sz="2000" b="1" dirty="0" err="1"/>
              <a:t>Rstudio</a:t>
            </a:r>
            <a:r>
              <a:rPr lang="en-US" sz="2000" b="1" dirty="0"/>
              <a:t> Server only for this course. Do not upload protected health information to the cloud!</a:t>
            </a:r>
          </a:p>
        </p:txBody>
      </p:sp>
    </p:spTree>
    <p:extLst>
      <p:ext uri="{BB962C8B-B14F-4D97-AF65-F5344CB8AC3E}">
        <p14:creationId xmlns:p14="http://schemas.microsoft.com/office/powerpoint/2010/main" val="1334547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buNone/>
            </a:pPr>
            <a:r>
              <a:rPr lang="en-US" sz="4400" dirty="0"/>
              <a:t>Go to </a:t>
            </a:r>
            <a:r>
              <a:rPr lang="en-US" sz="3600" dirty="0">
                <a:solidFill>
                  <a:srgbClr val="0070C0"/>
                </a:solidFill>
                <a:latin typeface="Monaco" charset="0"/>
                <a:ea typeface="Monaco" charset="0"/>
                <a:cs typeface="Monaco" charset="0"/>
              </a:rPr>
              <a:t>rmed2020.cloud</a:t>
            </a:r>
            <a:r>
              <a:rPr lang="en-US" sz="4400" dirty="0"/>
              <a:t> in your browser and log in using the username and password provided in the email. </a:t>
            </a:r>
          </a:p>
          <a:p>
            <a:pPr marL="0" indent="0">
              <a:buNone/>
            </a:pPr>
            <a:endParaRPr lang="en-US" sz="4400" dirty="0"/>
          </a:p>
          <a:p>
            <a:pPr marL="0" indent="0">
              <a:buNone/>
            </a:pPr>
            <a:r>
              <a:rPr lang="en-US" sz="4400" dirty="0"/>
              <a:t>Click “yes” once you see the RStudio panes.</a:t>
            </a:r>
            <a:endParaRPr lang="en-US" sz="2400" dirty="0"/>
          </a:p>
        </p:txBody>
      </p:sp>
    </p:spTree>
    <p:extLst>
      <p:ext uri="{BB962C8B-B14F-4D97-AF65-F5344CB8AC3E}">
        <p14:creationId xmlns:p14="http://schemas.microsoft.com/office/powerpoint/2010/main" val="2932052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54734D7-C565-4C49-B9E2-B0B9D26BD739}"/>
              </a:ext>
            </a:extLst>
          </p:cNvPr>
          <p:cNvPicPr>
            <a:picLocks noChangeAspect="1"/>
          </p:cNvPicPr>
          <p:nvPr/>
        </p:nvPicPr>
        <p:blipFill>
          <a:blip r:embed="rId3"/>
          <a:stretch>
            <a:fillRect/>
          </a:stretch>
        </p:blipFill>
        <p:spPr>
          <a:xfrm>
            <a:off x="388318" y="697423"/>
            <a:ext cx="11197198" cy="5493113"/>
          </a:xfrm>
          <a:prstGeom prst="rect">
            <a:avLst/>
          </a:prstGeom>
        </p:spPr>
      </p:pic>
      <p:sp>
        <p:nvSpPr>
          <p:cNvPr id="4" name="Rectangle 3">
            <a:extLst>
              <a:ext uri="{FF2B5EF4-FFF2-40B4-BE49-F238E27FC236}">
                <a16:creationId xmlns:a16="http://schemas.microsoft.com/office/drawing/2014/main" id="{5855CDCA-B920-B342-96D3-DDCB3EB06E56}"/>
              </a:ext>
            </a:extLst>
          </p:cNvPr>
          <p:cNvSpPr/>
          <p:nvPr/>
        </p:nvSpPr>
        <p:spPr>
          <a:xfrm>
            <a:off x="396579" y="3822731"/>
            <a:ext cx="6097211" cy="2391098"/>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9E595FA-CCA8-5A42-8B4F-72D0B57A81D9}"/>
              </a:ext>
            </a:extLst>
          </p:cNvPr>
          <p:cNvSpPr/>
          <p:nvPr/>
        </p:nvSpPr>
        <p:spPr>
          <a:xfrm>
            <a:off x="6493789" y="2758189"/>
            <a:ext cx="5137102" cy="3455639"/>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693BC2A-8DB9-024F-ADB3-7DB912FA585F}"/>
              </a:ext>
            </a:extLst>
          </p:cNvPr>
          <p:cNvSpPr/>
          <p:nvPr/>
        </p:nvSpPr>
        <p:spPr>
          <a:xfrm>
            <a:off x="6493790" y="697424"/>
            <a:ext cx="5137101" cy="203747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1A95929-CDC1-7C4C-88AD-CBD05B7648C5}"/>
              </a:ext>
            </a:extLst>
          </p:cNvPr>
          <p:cNvSpPr txBox="1"/>
          <p:nvPr/>
        </p:nvSpPr>
        <p:spPr>
          <a:xfrm>
            <a:off x="4163425" y="5575800"/>
            <a:ext cx="2113210" cy="584775"/>
          </a:xfrm>
          <a:prstGeom prst="rect">
            <a:avLst/>
          </a:prstGeom>
          <a:noFill/>
        </p:spPr>
        <p:txBody>
          <a:bodyPr wrap="square" rtlCol="0">
            <a:spAutoFit/>
          </a:bodyPr>
          <a:lstStyle/>
          <a:p>
            <a:pPr algn="r"/>
            <a:r>
              <a:rPr lang="en-US" sz="3200" dirty="0">
                <a:solidFill>
                  <a:schemeClr val="accent6"/>
                </a:solidFill>
              </a:rPr>
              <a:t>CONSOLE</a:t>
            </a:r>
          </a:p>
        </p:txBody>
      </p:sp>
      <p:sp>
        <p:nvSpPr>
          <p:cNvPr id="10" name="TextBox 9">
            <a:extLst>
              <a:ext uri="{FF2B5EF4-FFF2-40B4-BE49-F238E27FC236}">
                <a16:creationId xmlns:a16="http://schemas.microsoft.com/office/drawing/2014/main" id="{AA8C9138-736A-3446-87CE-C3B74843B5C1}"/>
              </a:ext>
            </a:extLst>
          </p:cNvPr>
          <p:cNvSpPr txBox="1"/>
          <p:nvPr/>
        </p:nvSpPr>
        <p:spPr>
          <a:xfrm>
            <a:off x="9367446" y="5575799"/>
            <a:ext cx="2113210" cy="584775"/>
          </a:xfrm>
          <a:prstGeom prst="rect">
            <a:avLst/>
          </a:prstGeom>
          <a:noFill/>
        </p:spPr>
        <p:txBody>
          <a:bodyPr wrap="square" rtlCol="0">
            <a:spAutoFit/>
          </a:bodyPr>
          <a:lstStyle/>
          <a:p>
            <a:pPr algn="r"/>
            <a:r>
              <a:rPr lang="en-US" sz="3200" dirty="0">
                <a:solidFill>
                  <a:schemeClr val="accent6"/>
                </a:solidFill>
              </a:rPr>
              <a:t>MISC</a:t>
            </a:r>
          </a:p>
        </p:txBody>
      </p:sp>
      <p:sp>
        <p:nvSpPr>
          <p:cNvPr id="11" name="TextBox 10">
            <a:extLst>
              <a:ext uri="{FF2B5EF4-FFF2-40B4-BE49-F238E27FC236}">
                <a16:creationId xmlns:a16="http://schemas.microsoft.com/office/drawing/2014/main" id="{352F4912-042A-2046-BF7C-2EDB1C86323E}"/>
              </a:ext>
            </a:extLst>
          </p:cNvPr>
          <p:cNvSpPr txBox="1"/>
          <p:nvPr/>
        </p:nvSpPr>
        <p:spPr>
          <a:xfrm>
            <a:off x="8252109" y="2143452"/>
            <a:ext cx="3333407" cy="584775"/>
          </a:xfrm>
          <a:prstGeom prst="rect">
            <a:avLst/>
          </a:prstGeom>
          <a:noFill/>
        </p:spPr>
        <p:txBody>
          <a:bodyPr wrap="square" rtlCol="0">
            <a:spAutoFit/>
          </a:bodyPr>
          <a:lstStyle/>
          <a:p>
            <a:pPr algn="r"/>
            <a:r>
              <a:rPr lang="en-US" sz="3200" dirty="0">
                <a:solidFill>
                  <a:schemeClr val="accent6"/>
                </a:solidFill>
              </a:rPr>
              <a:t>ENVIRONMENT</a:t>
            </a:r>
          </a:p>
        </p:txBody>
      </p:sp>
      <p:sp>
        <p:nvSpPr>
          <p:cNvPr id="5" name="Slide Number Placeholder 4">
            <a:extLst>
              <a:ext uri="{FF2B5EF4-FFF2-40B4-BE49-F238E27FC236}">
                <a16:creationId xmlns:a16="http://schemas.microsoft.com/office/drawing/2014/main" id="{04FD3CE7-7F89-F04D-A2AA-7351A30C151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6</a:t>
            </a:fld>
            <a:endParaRPr lang="en-US">
              <a:solidFill>
                <a:prstClr val="black">
                  <a:lumMod val="95000"/>
                  <a:lumOff val="5000"/>
                </a:prstClr>
              </a:solidFill>
            </a:endParaRPr>
          </a:p>
        </p:txBody>
      </p:sp>
      <p:sp>
        <p:nvSpPr>
          <p:cNvPr id="13" name="Rectangle 12">
            <a:extLst>
              <a:ext uri="{FF2B5EF4-FFF2-40B4-BE49-F238E27FC236}">
                <a16:creationId xmlns:a16="http://schemas.microsoft.com/office/drawing/2014/main" id="{5855CDCA-B920-B342-96D3-DDCB3EB06E56}"/>
              </a:ext>
            </a:extLst>
          </p:cNvPr>
          <p:cNvSpPr/>
          <p:nvPr/>
        </p:nvSpPr>
        <p:spPr>
          <a:xfrm>
            <a:off x="388318" y="697423"/>
            <a:ext cx="6097211" cy="3095347"/>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352F4912-042A-2046-BF7C-2EDB1C86323E}"/>
              </a:ext>
            </a:extLst>
          </p:cNvPr>
          <p:cNvSpPr txBox="1"/>
          <p:nvPr/>
        </p:nvSpPr>
        <p:spPr>
          <a:xfrm>
            <a:off x="2762593" y="3166103"/>
            <a:ext cx="3333407" cy="584775"/>
          </a:xfrm>
          <a:prstGeom prst="rect">
            <a:avLst/>
          </a:prstGeom>
          <a:noFill/>
        </p:spPr>
        <p:txBody>
          <a:bodyPr wrap="square" rtlCol="0">
            <a:spAutoFit/>
          </a:bodyPr>
          <a:lstStyle/>
          <a:p>
            <a:pPr algn="r"/>
            <a:r>
              <a:rPr lang="en-US" sz="3200" dirty="0">
                <a:solidFill>
                  <a:schemeClr val="accent6"/>
                </a:solidFill>
              </a:rPr>
              <a:t>EDITOR </a:t>
            </a:r>
          </a:p>
        </p:txBody>
      </p:sp>
    </p:spTree>
    <p:extLst>
      <p:ext uri="{BB962C8B-B14F-4D97-AF65-F5344CB8AC3E}">
        <p14:creationId xmlns:p14="http://schemas.microsoft.com/office/powerpoint/2010/main" val="1898564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Reproducible Data Analysis and R Markdown</a:t>
            </a:r>
          </a:p>
        </p:txBody>
      </p:sp>
    </p:spTree>
    <p:extLst>
      <p:ext uri="{BB962C8B-B14F-4D97-AF65-F5344CB8AC3E}">
        <p14:creationId xmlns:p14="http://schemas.microsoft.com/office/powerpoint/2010/main" val="3074487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922291" y="16387"/>
            <a:ext cx="5269709" cy="6857942"/>
            <a:chOff x="-4927602" y="-2651089"/>
            <a:chExt cx="4928070" cy="6413331"/>
          </a:xfrm>
        </p:grpSpPr>
        <p:pic>
          <p:nvPicPr>
            <p:cNvPr id="9" name="Picture 8"/>
            <p:cNvPicPr>
              <a:picLocks noChangeAspect="1"/>
            </p:cNvPicPr>
            <p:nvPr/>
          </p:nvPicPr>
          <p:blipFill>
            <a:blip r:embed="rId3"/>
            <a:stretch>
              <a:fillRect/>
            </a:stretch>
          </p:blipFill>
          <p:spPr>
            <a:xfrm>
              <a:off x="-3307462" y="-2651089"/>
              <a:ext cx="1629532" cy="2108441"/>
            </a:xfrm>
            <a:prstGeom prst="rect">
              <a:avLst/>
            </a:prstGeom>
          </p:spPr>
        </p:pic>
        <p:pic>
          <p:nvPicPr>
            <p:cNvPr id="10" name="Picture 9"/>
            <p:cNvPicPr>
              <a:picLocks noChangeAspect="1"/>
            </p:cNvPicPr>
            <p:nvPr/>
          </p:nvPicPr>
          <p:blipFill>
            <a:blip r:embed="rId4"/>
            <a:stretch>
              <a:fillRect/>
            </a:stretch>
          </p:blipFill>
          <p:spPr>
            <a:xfrm>
              <a:off x="-1677930" y="-2651088"/>
              <a:ext cx="1630628" cy="2090549"/>
            </a:xfrm>
            <a:prstGeom prst="rect">
              <a:avLst/>
            </a:prstGeom>
          </p:spPr>
        </p:pic>
        <p:pic>
          <p:nvPicPr>
            <p:cNvPr id="11" name="Picture 10"/>
            <p:cNvPicPr>
              <a:picLocks noChangeAspect="1"/>
            </p:cNvPicPr>
            <p:nvPr/>
          </p:nvPicPr>
          <p:blipFill>
            <a:blip r:embed="rId5"/>
            <a:stretch>
              <a:fillRect/>
            </a:stretch>
          </p:blipFill>
          <p:spPr>
            <a:xfrm>
              <a:off x="-4927602" y="-571188"/>
              <a:ext cx="1611141" cy="2140932"/>
            </a:xfrm>
            <a:prstGeom prst="rect">
              <a:avLst/>
            </a:prstGeom>
          </p:spPr>
        </p:pic>
        <p:pic>
          <p:nvPicPr>
            <p:cNvPr id="12" name="Picture 11"/>
            <p:cNvPicPr>
              <a:picLocks noChangeAspect="1"/>
            </p:cNvPicPr>
            <p:nvPr/>
          </p:nvPicPr>
          <p:blipFill>
            <a:blip r:embed="rId6"/>
            <a:stretch>
              <a:fillRect/>
            </a:stretch>
          </p:blipFill>
          <p:spPr>
            <a:xfrm>
              <a:off x="-3310940" y="-541749"/>
              <a:ext cx="1638637" cy="2177467"/>
            </a:xfrm>
            <a:prstGeom prst="rect">
              <a:avLst/>
            </a:prstGeom>
          </p:spPr>
        </p:pic>
        <p:pic>
          <p:nvPicPr>
            <p:cNvPr id="13" name="Picture 12"/>
            <p:cNvPicPr>
              <a:picLocks noChangeAspect="1"/>
            </p:cNvPicPr>
            <p:nvPr/>
          </p:nvPicPr>
          <p:blipFill>
            <a:blip r:embed="rId7"/>
            <a:stretch>
              <a:fillRect/>
            </a:stretch>
          </p:blipFill>
          <p:spPr>
            <a:xfrm>
              <a:off x="-4927600" y="-2651088"/>
              <a:ext cx="1620138" cy="2104418"/>
            </a:xfrm>
            <a:prstGeom prst="rect">
              <a:avLst/>
            </a:prstGeom>
          </p:spPr>
        </p:pic>
        <p:pic>
          <p:nvPicPr>
            <p:cNvPr id="14" name="Picture 13"/>
            <p:cNvPicPr>
              <a:picLocks noChangeAspect="1"/>
            </p:cNvPicPr>
            <p:nvPr/>
          </p:nvPicPr>
          <p:blipFill>
            <a:blip r:embed="rId8"/>
            <a:stretch>
              <a:fillRect/>
            </a:stretch>
          </p:blipFill>
          <p:spPr>
            <a:xfrm>
              <a:off x="-1681302" y="-529108"/>
              <a:ext cx="1636235" cy="2173505"/>
            </a:xfrm>
            <a:prstGeom prst="rect">
              <a:avLst/>
            </a:prstGeom>
          </p:spPr>
        </p:pic>
        <p:pic>
          <p:nvPicPr>
            <p:cNvPr id="16" name="Picture 15"/>
            <p:cNvPicPr>
              <a:picLocks noChangeAspect="1"/>
            </p:cNvPicPr>
            <p:nvPr/>
          </p:nvPicPr>
          <p:blipFill>
            <a:blip r:embed="rId9"/>
            <a:stretch>
              <a:fillRect/>
            </a:stretch>
          </p:blipFill>
          <p:spPr>
            <a:xfrm>
              <a:off x="-3332637" y="1574665"/>
              <a:ext cx="1663070" cy="2187577"/>
            </a:xfrm>
            <a:prstGeom prst="rect">
              <a:avLst/>
            </a:prstGeom>
          </p:spPr>
        </p:pic>
        <p:pic>
          <p:nvPicPr>
            <p:cNvPr id="17" name="Picture 16"/>
            <p:cNvPicPr>
              <a:picLocks noChangeAspect="1"/>
            </p:cNvPicPr>
            <p:nvPr/>
          </p:nvPicPr>
          <p:blipFill>
            <a:blip r:embed="rId10"/>
            <a:stretch>
              <a:fillRect/>
            </a:stretch>
          </p:blipFill>
          <p:spPr>
            <a:xfrm>
              <a:off x="-1681300" y="1566885"/>
              <a:ext cx="1681768" cy="2055494"/>
            </a:xfrm>
            <a:prstGeom prst="rect">
              <a:avLst/>
            </a:prstGeom>
          </p:spPr>
        </p:pic>
        <p:pic>
          <p:nvPicPr>
            <p:cNvPr id="15" name="Picture 14"/>
            <p:cNvPicPr>
              <a:picLocks noChangeAspect="1"/>
            </p:cNvPicPr>
            <p:nvPr/>
          </p:nvPicPr>
          <p:blipFill>
            <a:blip r:embed="rId11"/>
            <a:stretch>
              <a:fillRect/>
            </a:stretch>
          </p:blipFill>
          <p:spPr>
            <a:xfrm>
              <a:off x="-4927600" y="1566884"/>
              <a:ext cx="1610001" cy="2161679"/>
            </a:xfrm>
            <a:prstGeom prst="rect">
              <a:avLst/>
            </a:prstGeom>
          </p:spPr>
        </p:pic>
      </p:grpSp>
      <p:sp>
        <p:nvSpPr>
          <p:cNvPr id="3" name="Content Placeholder 2"/>
          <p:cNvSpPr>
            <a:spLocks noGrp="1"/>
          </p:cNvSpPr>
          <p:nvPr>
            <p:ph idx="4294967295"/>
          </p:nvPr>
        </p:nvSpPr>
        <p:spPr>
          <a:xfrm>
            <a:off x="641841" y="2240479"/>
            <a:ext cx="6923088" cy="4086225"/>
          </a:xfrm>
        </p:spPr>
        <p:txBody>
          <a:bodyPr>
            <a:normAutofit/>
          </a:bodyPr>
          <a:lstStyle/>
          <a:p>
            <a:pPr>
              <a:buFont typeface="Wingdings" pitchFamily="2" charset="2"/>
              <a:buChar char="v"/>
            </a:pPr>
            <a:r>
              <a:rPr lang="is-IS" sz="2800" dirty="0"/>
              <a:t> Chemo sensitivity from microarrays</a:t>
            </a:r>
          </a:p>
          <a:p>
            <a:pPr>
              <a:buFont typeface="Wingdings" pitchFamily="2" charset="2"/>
              <a:buChar char="v"/>
            </a:pPr>
            <a:endParaRPr lang="is-IS" sz="2800" dirty="0"/>
          </a:p>
          <a:p>
            <a:pPr>
              <a:buFont typeface="Wingdings" pitchFamily="2" charset="2"/>
              <a:buChar char="v"/>
            </a:pPr>
            <a:r>
              <a:rPr lang="is-IS" sz="2800" dirty="0"/>
              <a:t> Errors first, then cover-up</a:t>
            </a:r>
          </a:p>
          <a:p>
            <a:pPr>
              <a:buFont typeface="Wingdings" pitchFamily="2" charset="2"/>
              <a:buChar char="v"/>
            </a:pPr>
            <a:endParaRPr lang="is-IS" sz="2800" dirty="0"/>
          </a:p>
          <a:p>
            <a:pPr>
              <a:buFont typeface="Wingdings" pitchFamily="2" charset="2"/>
              <a:buChar char="v"/>
            </a:pPr>
            <a:r>
              <a:rPr lang="is-IS" sz="2800" dirty="0"/>
              <a:t> Clinical trials based on flawed models</a:t>
            </a:r>
          </a:p>
          <a:p>
            <a:pPr>
              <a:buFont typeface="Wingdings" pitchFamily="2" charset="2"/>
              <a:buChar char="v"/>
            </a:pPr>
            <a:endParaRPr lang="is-IS" sz="2800" dirty="0"/>
          </a:p>
          <a:p>
            <a:pPr>
              <a:buFont typeface="Wingdings" pitchFamily="2" charset="2"/>
              <a:buChar char="v"/>
            </a:pPr>
            <a:r>
              <a:rPr lang="is-IS" sz="2800" dirty="0"/>
              <a:t> Papers retracted, lawsuits settled</a:t>
            </a:r>
            <a:endParaRPr lang="en-US" sz="2800" dirty="0"/>
          </a:p>
        </p:txBody>
      </p:sp>
      <p:sp>
        <p:nvSpPr>
          <p:cNvPr id="4" name="TextBox 3">
            <a:extLst>
              <a:ext uri="{FF2B5EF4-FFF2-40B4-BE49-F238E27FC236}">
                <a16:creationId xmlns:a16="http://schemas.microsoft.com/office/drawing/2014/main" id="{31C4BECF-2671-8C4F-B6C1-5DECA315A544}"/>
              </a:ext>
            </a:extLst>
          </p:cNvPr>
          <p:cNvSpPr txBox="1"/>
          <p:nvPr/>
        </p:nvSpPr>
        <p:spPr>
          <a:xfrm>
            <a:off x="6922291" y="16387"/>
            <a:ext cx="5269709" cy="6894195"/>
          </a:xfrm>
          <a:prstGeom prst="rect">
            <a:avLst/>
          </a:prstGeom>
          <a:solidFill>
            <a:schemeClr val="bg1">
              <a:alpha val="62000"/>
            </a:schemeClr>
          </a:solidFill>
        </p:spPr>
        <p:txBody>
          <a:bodyPr wrap="square" rtlCol="0">
            <a:spAutoFit/>
          </a:bodyPr>
          <a:lstStyle/>
          <a:p>
            <a:pPr algn="ctr"/>
            <a:endParaRPr lang="en-US" sz="13800" dirty="0">
              <a:solidFill>
                <a:srgbClr val="FF0000"/>
              </a:solidFill>
            </a:endParaRPr>
          </a:p>
          <a:p>
            <a:pPr algn="ctr"/>
            <a:r>
              <a:rPr lang="en-US" sz="16600" b="1" dirty="0">
                <a:solidFill>
                  <a:srgbClr val="FF0000"/>
                </a:solidFill>
              </a:rPr>
              <a:t>18</a:t>
            </a:r>
            <a:endParaRPr lang="en-US" sz="13800" b="1" dirty="0">
              <a:solidFill>
                <a:srgbClr val="FF0000"/>
              </a:solidFill>
            </a:endParaRPr>
          </a:p>
          <a:p>
            <a:pPr algn="ctr"/>
            <a:endParaRPr lang="en-US" sz="13800" dirty="0">
              <a:solidFill>
                <a:srgbClr val="FF0000"/>
              </a:solidFill>
            </a:endParaRPr>
          </a:p>
        </p:txBody>
      </p:sp>
      <p:sp>
        <p:nvSpPr>
          <p:cNvPr id="20" name="object 10">
            <a:extLst>
              <a:ext uri="{FF2B5EF4-FFF2-40B4-BE49-F238E27FC236}">
                <a16:creationId xmlns:a16="http://schemas.microsoft.com/office/drawing/2014/main" id="{9BE1E457-8508-6A4F-80A2-4C0498DF80A0}"/>
              </a:ext>
            </a:extLst>
          </p:cNvPr>
          <p:cNvSpPr txBox="1"/>
          <p:nvPr/>
        </p:nvSpPr>
        <p:spPr>
          <a:xfrm>
            <a:off x="-1" y="682728"/>
            <a:ext cx="6916273"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Duke Cancer Scandal</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94980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7C79D3-BF56-5F47-9705-59F5DEE62D4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11352" y="2387598"/>
            <a:ext cx="4801297" cy="3195783"/>
          </a:xfrm>
          <a:prstGeom prst="rect">
            <a:avLst/>
          </a:prstGeom>
        </p:spPr>
      </p:pic>
      <p:pic>
        <p:nvPicPr>
          <p:cNvPr id="14" name="Picture 13">
            <a:extLst>
              <a:ext uri="{FF2B5EF4-FFF2-40B4-BE49-F238E27FC236}">
                <a16:creationId xmlns:a16="http://schemas.microsoft.com/office/drawing/2014/main" id="{DC7C0595-1DFE-D34F-8349-7D95642348AB}"/>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345382" y="2387598"/>
            <a:ext cx="4599709" cy="3195784"/>
          </a:xfrm>
          <a:prstGeom prst="rect">
            <a:avLst/>
          </a:prstGeom>
        </p:spPr>
      </p:pic>
      <p:pic>
        <p:nvPicPr>
          <p:cNvPr id="21" name="Picture 20"/>
          <p:cNvPicPr>
            <a:picLocks noChangeAspect="1"/>
          </p:cNvPicPr>
          <p:nvPr/>
        </p:nvPicPr>
        <p:blipFill>
          <a:blip r:embed="rId5"/>
          <a:stretch>
            <a:fillRect/>
          </a:stretch>
        </p:blipFill>
        <p:spPr>
          <a:xfrm>
            <a:off x="1400510" y="5370978"/>
            <a:ext cx="1214373" cy="942737"/>
          </a:xfrm>
          <a:prstGeom prst="rect">
            <a:avLst/>
          </a:prstGeom>
        </p:spPr>
      </p:pic>
      <p:sp>
        <p:nvSpPr>
          <p:cNvPr id="23" name="Rectangle 22"/>
          <p:cNvSpPr/>
          <p:nvPr/>
        </p:nvSpPr>
        <p:spPr>
          <a:xfrm>
            <a:off x="2820008"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3174546"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p:nvSpPr>
        <p:spPr>
          <a:xfrm>
            <a:off x="3174546"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3174546"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7986132"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8340670"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8340670"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8340670"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bject 10">
            <a:extLst>
              <a:ext uri="{FF2B5EF4-FFF2-40B4-BE49-F238E27FC236}">
                <a16:creationId xmlns:a16="http://schemas.microsoft.com/office/drawing/2014/main" id="{E99EAE30-E354-2449-94E0-B2E40FDC4748}"/>
              </a:ext>
            </a:extLst>
          </p:cNvPr>
          <p:cNvSpPr txBox="1"/>
          <p:nvPr/>
        </p:nvSpPr>
        <p:spPr>
          <a:xfrm>
            <a:off x="1111352" y="1120485"/>
            <a:ext cx="4801297"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Duke</a:t>
            </a:r>
            <a:endParaRPr sz="4400" dirty="0">
              <a:latin typeface="Tw Cen MT" panose="020B0602020104020603" pitchFamily="34" charset="77"/>
              <a:cs typeface="Helvetica Neue"/>
            </a:endParaRPr>
          </a:p>
        </p:txBody>
      </p:sp>
      <p:sp>
        <p:nvSpPr>
          <p:cNvPr id="16" name="object 10">
            <a:extLst>
              <a:ext uri="{FF2B5EF4-FFF2-40B4-BE49-F238E27FC236}">
                <a16:creationId xmlns:a16="http://schemas.microsoft.com/office/drawing/2014/main" id="{2187E292-36CC-1243-B08D-1730EFA87BE4}"/>
              </a:ext>
            </a:extLst>
          </p:cNvPr>
          <p:cNvSpPr txBox="1"/>
          <p:nvPr/>
        </p:nvSpPr>
        <p:spPr>
          <a:xfrm>
            <a:off x="6345381" y="1120484"/>
            <a:ext cx="4599709"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MD Anderson</a:t>
            </a:r>
            <a:endParaRPr sz="4400" dirty="0">
              <a:latin typeface="Tw Cen MT" panose="020B0602020104020603" pitchFamily="34" charset="77"/>
              <a:cs typeface="Helvetica Neue"/>
            </a:endParaRPr>
          </a:p>
        </p:txBody>
      </p:sp>
      <p:sp>
        <p:nvSpPr>
          <p:cNvPr id="17" name="object 10">
            <a:extLst>
              <a:ext uri="{FF2B5EF4-FFF2-40B4-BE49-F238E27FC236}">
                <a16:creationId xmlns:a16="http://schemas.microsoft.com/office/drawing/2014/main" id="{FF0E6382-87BD-6F48-9018-0D14CFC2DDA8}"/>
              </a:ext>
            </a:extLst>
          </p:cNvPr>
          <p:cNvSpPr txBox="1"/>
          <p:nvPr/>
        </p:nvSpPr>
        <p:spPr>
          <a:xfrm>
            <a:off x="1400510" y="5842346"/>
            <a:ext cx="9544580" cy="689291"/>
          </a:xfrm>
          <a:prstGeom prst="rect">
            <a:avLst/>
          </a:prstGeom>
        </p:spPr>
        <p:txBody>
          <a:bodyPr vert="horz" wrap="square" lIns="0" tIns="12065" rIns="0" bIns="0" rtlCol="0">
            <a:spAutoFit/>
          </a:bodyPr>
          <a:lstStyle/>
          <a:p>
            <a:pPr marL="12700" algn="ctr">
              <a:lnSpc>
                <a:spcPct val="100000"/>
              </a:lnSpc>
              <a:spcBef>
                <a:spcPts val="95"/>
              </a:spcBef>
            </a:pPr>
            <a:r>
              <a:rPr lang="en-US" sz="4400" b="1" spc="-5" dirty="0">
                <a:solidFill>
                  <a:srgbClr val="FF2600"/>
                </a:solidFill>
                <a:latin typeface="Tw Cen MT" panose="020B0602020104020603" pitchFamily="34" charset="77"/>
                <a:cs typeface="Helvetica Neue"/>
              </a:rPr>
              <a:t>Off-by-one indexing error</a:t>
            </a:r>
            <a:endParaRPr sz="4400" b="1" dirty="0">
              <a:solidFill>
                <a:srgbClr val="FF2600"/>
              </a:solidFill>
              <a:latin typeface="Tw Cen MT" panose="020B0602020104020603" pitchFamily="34" charset="77"/>
              <a:cs typeface="Helvetica Neue"/>
            </a:endParaRPr>
          </a:p>
        </p:txBody>
      </p:sp>
    </p:spTree>
    <p:extLst>
      <p:ext uri="{BB962C8B-B14F-4D97-AF65-F5344CB8AC3E}">
        <p14:creationId xmlns:p14="http://schemas.microsoft.com/office/powerpoint/2010/main" val="191725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P spid="16" grpId="0"/>
      <p:bldP spid="17"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14213</TotalTime>
  <Words>4478</Words>
  <Application>Microsoft Macintosh PowerPoint</Application>
  <PresentationFormat>Widescreen</PresentationFormat>
  <Paragraphs>419</Paragraphs>
  <Slides>36</Slides>
  <Notes>36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Monaco</vt:lpstr>
      <vt:lpstr>Tw Cen MT</vt:lpstr>
      <vt:lpstr>Tw Cen MT Condensed</vt:lpstr>
      <vt:lpstr>Wingdings</vt:lpstr>
      <vt:lpstr>Wingdings 3</vt:lpstr>
      <vt:lpstr>Integral</vt:lpstr>
      <vt:lpstr>Introduction to R, RStudio, and  R Markdown</vt:lpstr>
      <vt:lpstr>PowerPoint Presentation</vt:lpstr>
      <vt:lpstr>Getting Started with RStudio</vt:lpstr>
      <vt:lpstr>RStudio:  On the Web and In Your Home</vt:lpstr>
      <vt:lpstr>Your Turn #1</vt:lpstr>
      <vt:lpstr>PowerPoint Presentation</vt:lpstr>
      <vt:lpstr>Reproducible Data Analysis and R Markdown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 #2</vt:lpstr>
      <vt:lpstr>Importing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 #3</vt:lpstr>
      <vt:lpstr>PowerPoint Presentation</vt:lpstr>
      <vt:lpstr>What else?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Kadauke, Stephan</cp:lastModifiedBy>
  <cp:revision>612</cp:revision>
  <cp:lastPrinted>2019-02-19T22:36:37Z</cp:lastPrinted>
  <dcterms:created xsi:type="dcterms:W3CDTF">2018-02-01T22:00:01Z</dcterms:created>
  <dcterms:modified xsi:type="dcterms:W3CDTF">2020-08-27T13:00:35Z</dcterms:modified>
</cp:coreProperties>
</file>